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330" r:id="rId2"/>
    <p:sldId id="257" r:id="rId3"/>
    <p:sldId id="302" r:id="rId4"/>
    <p:sldId id="303" r:id="rId5"/>
    <p:sldId id="266" r:id="rId6"/>
    <p:sldId id="297" r:id="rId7"/>
    <p:sldId id="296" r:id="rId8"/>
    <p:sldId id="294" r:id="rId9"/>
    <p:sldId id="293" r:id="rId10"/>
    <p:sldId id="292" r:id="rId11"/>
    <p:sldId id="290" r:id="rId12"/>
    <p:sldId id="289" r:id="rId13"/>
    <p:sldId id="288" r:id="rId14"/>
    <p:sldId id="287" r:id="rId15"/>
    <p:sldId id="286" r:id="rId16"/>
    <p:sldId id="280" r:id="rId17"/>
    <p:sldId id="284" r:id="rId18"/>
    <p:sldId id="282" r:id="rId19"/>
    <p:sldId id="283" r:id="rId20"/>
    <p:sldId id="309" r:id="rId21"/>
    <p:sldId id="310" r:id="rId22"/>
    <p:sldId id="305" r:id="rId23"/>
    <p:sldId id="306" r:id="rId24"/>
    <p:sldId id="307" r:id="rId25"/>
    <p:sldId id="313" r:id="rId26"/>
    <p:sldId id="312" r:id="rId27"/>
    <p:sldId id="311" r:id="rId28"/>
    <p:sldId id="308" r:id="rId29"/>
    <p:sldId id="314" r:id="rId30"/>
    <p:sldId id="315" r:id="rId31"/>
    <p:sldId id="316" r:id="rId32"/>
    <p:sldId id="317" r:id="rId33"/>
    <p:sldId id="318" r:id="rId34"/>
    <p:sldId id="319" r:id="rId35"/>
    <p:sldId id="320" r:id="rId36"/>
    <p:sldId id="285" r:id="rId37"/>
    <p:sldId id="322" r:id="rId38"/>
    <p:sldId id="321" r:id="rId39"/>
    <p:sldId id="324" r:id="rId40"/>
    <p:sldId id="325" r:id="rId41"/>
    <p:sldId id="326" r:id="rId42"/>
    <p:sldId id="327" r:id="rId43"/>
    <p:sldId id="329" r:id="rId44"/>
    <p:sldId id="328"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DB81"/>
    <a:srgbClr val="64E293"/>
    <a:srgbClr val="09A7BA"/>
    <a:srgbClr val="E6E6E6"/>
    <a:srgbClr val="099FAE"/>
    <a:srgbClr val="D29500"/>
    <a:srgbClr val="0796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78343" autoAdjust="0"/>
  </p:normalViewPr>
  <p:slideViewPr>
    <p:cSldViewPr snapToGrid="0">
      <p:cViewPr varScale="1">
        <p:scale>
          <a:sx n="89" d="100"/>
          <a:sy n="89" d="100"/>
        </p:scale>
        <p:origin x="13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72C4D-FA75-45FD-A275-BB001695C905}" type="datetimeFigureOut">
              <a:rPr lang="it-IT" smtClean="0"/>
              <a:t>21/07/2021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DD94F-0C3A-4D61-82A4-AB746707CF16}" type="slidenum">
              <a:rPr lang="it-IT" smtClean="0"/>
              <a:t>‹N›</a:t>
            </a:fld>
            <a:endParaRPr lang="it-IT" dirty="0"/>
          </a:p>
        </p:txBody>
      </p:sp>
    </p:spTree>
    <p:extLst>
      <p:ext uri="{BB962C8B-B14F-4D97-AF65-F5344CB8AC3E}">
        <p14:creationId xmlns:p14="http://schemas.microsoft.com/office/powerpoint/2010/main" val="418982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Salve a tutti, sono il candidato Luca Izzo, oggi presento il mio progetto di tesi con il quale ho voluto esplorare ed approfondire il riconoscimento biometrico del parlante attraverso l’utilizzo reti neurali profonde, insieme al mio relatore Michele Nappi , con l’aiuto del prof. Abate e del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Dott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narducci</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egnaposto numero diapositiva 3"/>
          <p:cNvSpPr>
            <a:spLocks noGrp="1"/>
          </p:cNvSpPr>
          <p:nvPr>
            <p:ph type="sldNum" sz="quarter" idx="5"/>
          </p:nvPr>
        </p:nvSpPr>
        <p:spPr/>
        <p:txBody>
          <a:bodyPr/>
          <a:lstStyle/>
          <a:p>
            <a:fld id="{F6FDD94F-0C3A-4D61-82A4-AB746707CF16}" type="slidenum">
              <a:rPr lang="it-IT" smtClean="0"/>
              <a:t>1</a:t>
            </a:fld>
            <a:endParaRPr lang="it-IT" dirty="0"/>
          </a:p>
        </p:txBody>
      </p:sp>
    </p:spTree>
    <p:extLst>
      <p:ext uri="{BB962C8B-B14F-4D97-AF65-F5344CB8AC3E}">
        <p14:creationId xmlns:p14="http://schemas.microsoft.com/office/powerpoint/2010/main" val="186113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Rispetto alle recenti architetture utilizzate per la speaker recognition (come x vector e ResNet)  la nostra architettura ECAPA-TDNN, ossia una rete basata sul modello Time delay Neural Network ,  implementa due miglioramenti fondamentali:</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a livello di pooling e livello di frame, che permettono una precisione maggiore nell’estrazione delle caratteristiche dalle tracce vocali, permettendo la creazione di un’impronta vocale molto accurata.</a:t>
            </a: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La fase di Enrollment è la prima fase di un processo biometrico e consiste nell’acquisizione delle caratteristiche biometriche dell’individuo. Del campione ottenuto viene generalmente controllata la qualità del segnale e ne segue poi una procedura nota come “estrazione delle caratteristiche”…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38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…a partire dalle tracce audio in formato “wav”, viene prodotto un file CSV che sarà utile per la fase di training. Questi file dicono al modello dove trovare i dati audio e come identificarli. </a:t>
            </a:r>
          </a:p>
          <a:p>
            <a:pPr>
              <a:lnSpc>
                <a:spcPct val="107000"/>
              </a:lnSpc>
              <a:spcAft>
                <a:spcPts val="800"/>
              </a:spcAft>
            </a:pPr>
            <a:r>
              <a:rPr lang="it-IT" sz="1800" i="1" dirty="0">
                <a:effectLst/>
                <a:latin typeface="Calibri" panose="020F0502020204030204" pitchFamily="34" charset="0"/>
                <a:ea typeface="Calibri" panose="020F0502020204030204" pitchFamily="34" charset="0"/>
                <a:cs typeface="Times New Roman" panose="02020603050405020304" pitchFamily="18" charset="0"/>
              </a:rPr>
              <a:t>Il processo di creazione dei file è reso possibile grazie al pacchetto implementato nella libreria PyTorch “torchaudio”, il quale è usato comunemente per operazioni di I/O e trasformazioni audio, utilizzando funzioni che analizzano il segnale audio ed estrapolano le informazioni necessarie a riempire il file.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30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Una volta completato questo processo viene eseguito un processo di data augmentation che significa, letteralmente, “aumento dei dati”. È un insieme di tecniche che ampliano il dataset a disposizione senza effettivamente raccogliere nuovi elementi, usate per risolvere il problema comune dell’overfitting.</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68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L’insieme dei dati elaborati precedentemente viene diviso, in maniera pseudocasuale, in due sottoinsiemi: uno destinato alla fase d’addestramento del modello neurale (training set) e l’altro alla fase di validazione (test set), e comprendono rispettivamente l’90% e il 10% dei dati dell’intero dataset. </a:t>
            </a:r>
            <a:r>
              <a:rPr lang="it-IT" sz="1800" i="1" dirty="0">
                <a:effectLst/>
                <a:latin typeface="Calibri" panose="020F0502020204030204" pitchFamily="34" charset="0"/>
                <a:ea typeface="Calibri" panose="020F0502020204030204" pitchFamily="34" charset="0"/>
                <a:cs typeface="Times New Roman" panose="02020603050405020304" pitchFamily="18" charset="0"/>
              </a:rPr>
              <a:t>Il training set viene utilizzato per addestrare il classificatore a riconoscere i soggetti, mentre il test set per la verifica della correttezza della classificazione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9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il riconoscimento del parlante, come detto in precedenza, è stata utilizzata la libreria “SpeechBrain” che ha permesso di utilizzare il modello neurale addestrato in precedenza per estrarre le caratteristiche delle tracce audio e compararle dando in output un punteggio e una predizione. Il punteggio viene calcolato tramite la funzione di distanza del coseno(ossia una tecnica euristica, per la misurazione della similitudine tra i due vettori, effettuata calcolando il coseno tra di loro, Il valore di similitudine così definito è compreso tra -1 e +1, +1 se i due vettore sono perfettamente uguali , -1 altrimenti), mentre la predizione è un valore booleano, il quale sarà “TRUE” quando il sistema riconoscerà le due impronte vocali come provenienti dallo stesso speaker, mentre sarà “FALSE” in caso contrario.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08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Sono stato effettuati diversi esperimenti in questo lavoro al fine di valutarne le performance e capire quale configurazione della rete fosse quella più adatta allo scopo finale</a:t>
            </a:r>
          </a:p>
        </p:txBody>
      </p:sp>
      <p:sp>
        <p:nvSpPr>
          <p:cNvPr id="4" name="Segnaposto numero diapositiva 3"/>
          <p:cNvSpPr>
            <a:spLocks noGrp="1"/>
          </p:cNvSpPr>
          <p:nvPr>
            <p:ph type="sldNum" sz="quarter" idx="5"/>
          </p:nvPr>
        </p:nvSpPr>
        <p:spPr/>
        <p:txBody>
          <a:bodyPr/>
          <a:lstStyle/>
          <a:p>
            <a:fld id="{F6FDD94F-0C3A-4D61-82A4-AB746707CF16}" type="slidenum">
              <a:rPr lang="it-IT" smtClean="0"/>
              <a:t>16</a:t>
            </a:fld>
            <a:endParaRPr lang="it-IT"/>
          </a:p>
        </p:txBody>
      </p:sp>
    </p:spTree>
    <p:extLst>
      <p:ext uri="{BB962C8B-B14F-4D97-AF65-F5344CB8AC3E}">
        <p14:creationId xmlns:p14="http://schemas.microsoft.com/office/powerpoint/2010/main" val="382811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Tutti i test sono stati effettuati su una macchina ad alte prestazioni , con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cpu</a:t>
            </a:r>
            <a:r>
              <a:rPr lang="it-IT" sz="1800" dirty="0">
                <a:effectLst/>
                <a:latin typeface="Calibri" panose="020F0502020204030204" pitchFamily="34" charset="0"/>
                <a:ea typeface="Calibri" panose="020F0502020204030204" pitchFamily="34" charset="0"/>
                <a:cs typeface="Times New Roman" panose="02020603050405020304" pitchFamily="18" charset="0"/>
              </a:rPr>
              <a:t> Intel 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gpu</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nvidia</a:t>
            </a:r>
            <a:r>
              <a:rPr lang="it-IT" sz="1800" dirty="0">
                <a:effectLst/>
                <a:latin typeface="Calibri" panose="020F0502020204030204" pitchFamily="34" charset="0"/>
                <a:ea typeface="Calibri" panose="020F0502020204030204" pitchFamily="34" charset="0"/>
                <a:cs typeface="Times New Roman" panose="02020603050405020304" pitchFamily="18" charset="0"/>
              </a:rPr>
              <a:t> dedicata.</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032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Come dataset è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scelto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VoxCeleb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che</a:t>
            </a:r>
            <a:r>
              <a:rPr lang="en-US" sz="1800" dirty="0">
                <a:effectLst/>
                <a:latin typeface="Calibri" panose="020F0502020204030204" pitchFamily="34" charset="0"/>
                <a:ea typeface="Calibri" panose="020F0502020204030204" pitchFamily="34" charset="0"/>
                <a:cs typeface="Times New Roman" panose="02020603050405020304" pitchFamily="18" charset="0"/>
              </a:rPr>
              <a:t> è un dataset audio-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visivo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composto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brevi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tracce</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parlato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umano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estratti</a:t>
            </a:r>
            <a:r>
              <a:rPr lang="en-US" sz="1800" dirty="0">
                <a:effectLst/>
                <a:latin typeface="Calibri" panose="020F0502020204030204" pitchFamily="34" charset="0"/>
                <a:ea typeface="Calibri" panose="020F0502020204030204" pitchFamily="34" charset="0"/>
                <a:cs typeface="Times New Roman" panose="02020603050405020304" pitchFamily="18" charset="0"/>
              </a:rPr>
              <a:t> video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interviste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caricate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YouTube. È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sviluppato</a:t>
            </a:r>
            <a:r>
              <a:rPr lang="en-US" sz="1800" dirty="0">
                <a:effectLst/>
                <a:latin typeface="Calibri" panose="020F0502020204030204" pitchFamily="34" charset="0"/>
                <a:ea typeface="Calibri" panose="020F0502020204030204" pitchFamily="34" charset="0"/>
                <a:cs typeface="Times New Roman" panose="02020603050405020304" pitchFamily="18" charset="0"/>
              </a:rPr>
              <a:t> dal “Visual Geometry Group”,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dell’università</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Oxford.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F6FDD94F-0C3A-4D61-82A4-AB746707CF16}" type="slidenum">
              <a:rPr lang="it-IT" smtClean="0"/>
              <a:t>18</a:t>
            </a:fld>
            <a:endParaRPr lang="it-IT"/>
          </a:p>
        </p:txBody>
      </p:sp>
    </p:spTree>
    <p:extLst>
      <p:ext uri="{BB962C8B-B14F-4D97-AF65-F5344CB8AC3E}">
        <p14:creationId xmlns:p14="http://schemas.microsoft.com/office/powerpoint/2010/main" val="1562389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Il dataset è stato rilasciato in due momenti diversi, infatti abbiamo VoxCeleb1 e VoxCeleb2</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Come si può notare VoxCeleb2 è più di 5 volte più grande di VoxCeleb1. VoxCeleb1 contiene più di 100,000 parlati relativi a 1200 celebrità, mentre VoxCeleb2 contiene più di 1 milione di parlati relativi a 6000 celebrità estratti da video pubblicati sulla piattaforma YouTube. I set di dati relativi alle tracce video non sono stati utilizzati per il sistema proposto.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60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Con sistema di riconoscimento del parlante, dall'inglese speaker recognition, si intende il processo di validazione dell'identità che un utente dichiara, utilizzando le caratteristiche estratte dall’analisi della sua voce.</a:t>
            </a:r>
          </a:p>
        </p:txBody>
      </p:sp>
      <p:sp>
        <p:nvSpPr>
          <p:cNvPr id="4" name="Segnaposto numero diapositiva 3"/>
          <p:cNvSpPr>
            <a:spLocks noGrp="1"/>
          </p:cNvSpPr>
          <p:nvPr>
            <p:ph type="sldNum" sz="quarter" idx="5"/>
          </p:nvPr>
        </p:nvSpPr>
        <p:spPr/>
        <p:txBody>
          <a:bodyPr/>
          <a:lstStyle/>
          <a:p>
            <a:fld id="{F6FDD94F-0C3A-4D61-82A4-AB746707CF16}" type="slidenum">
              <a:rPr lang="it-IT" smtClean="0"/>
              <a:t>2</a:t>
            </a:fld>
            <a:endParaRPr lang="it-IT"/>
          </a:p>
        </p:txBody>
      </p:sp>
    </p:spTree>
    <p:extLst>
      <p:ext uri="{BB962C8B-B14F-4D97-AF65-F5344CB8AC3E}">
        <p14:creationId xmlns:p14="http://schemas.microsoft.com/office/powerpoint/2010/main" val="69540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La tabella a destra fornisce una comparazione degli attuali dataset utilizzati per la Speaker Recognition, e possiamo notare che i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dateset</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Voxceleb</a:t>
            </a:r>
            <a:r>
              <a:rPr lang="it-IT" sz="1800" dirty="0">
                <a:effectLst/>
                <a:latin typeface="Calibri" panose="020F0502020204030204" pitchFamily="34" charset="0"/>
                <a:ea typeface="Calibri" panose="020F0502020204030204" pitchFamily="34" charset="0"/>
                <a:cs typeface="Times New Roman" panose="02020603050405020304" pitchFamily="18" charset="0"/>
              </a:rPr>
              <a:t> sono tra i dataset open-source più completi al momento.</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96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Una volta ultimato il sistema di riconoscimento biometrico, prima di passare alla Speaker Verification, c’è stato bisogno di preparare un set di dati finali per il testing</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692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Quindi, è stato chiesto a 20+ volontari di registrare delle tracce audio per testare le performance del sistema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91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Ad ogni volontario è stata consegnata una guida per effettuare le registrazioni secondo un protocollo preciso. Come primo passo, è stato chiesto di utilizzare un software di editing audio, Audacity, un open-source software</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In seguito, ad ogni volontario è stato chiesto di effettuare almeno due registrazioni vocali da esportare in formato .wav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quanto riguarda la traccia01 è stato richiesto ai volontari di registrare una traccia prefissata, con un timbro vocale normale e un basso livello di rumore ambientale.</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la traccia02 è stato richiesto ai volontari la registrazione di una traccia audio a piacere, utilizzando un timbro vocale casuale quindi normale o alterato, ed un rumore ambientale che potesse variare dal basso all’alto tasso. Sono state accettate anche tracce registrate in lingue diverse dall’italiano (come Russo, Turco, Inglese, Spagnolo) o che presentassero dialetti locali. Il set di dati finale è stato utilizzato per la Speaker Verification</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525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Infine, ultimato il set di dati contenenti le impronte vocali dei volontari che hanno preso parte al progetto, sono stati effettuati i test finali. È possibile suddividere la fase di testing in tre sottofasi:</a:t>
            </a:r>
          </a:p>
          <a:p>
            <a:pPr marL="342900" lvl="0" indent="-342900">
              <a:lnSpc>
                <a:spcPct val="107000"/>
              </a:lnSpc>
              <a:spcAft>
                <a:spcPts val="800"/>
              </a:spcAft>
              <a:buFont typeface="+mj-lt"/>
              <a:buAutoNum type="arabicPeriod"/>
              <a:tabLst>
                <a:tab pos="457200"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Verifica degli speakers utilizzando tracce con parlato fissato</a:t>
            </a:r>
          </a:p>
          <a:p>
            <a:pPr marL="342900" lvl="0" indent="-342900">
              <a:lnSpc>
                <a:spcPct val="107000"/>
              </a:lnSpc>
              <a:spcAft>
                <a:spcPts val="800"/>
              </a:spcAft>
              <a:buFont typeface="+mj-lt"/>
              <a:buAutoNum type="arabicPeriod"/>
              <a:tabLst>
                <a:tab pos="457200"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Verifica degli speakers utilizzando tracce con parlato casuale</a:t>
            </a:r>
          </a:p>
          <a:p>
            <a:pPr marL="342900" lvl="0" indent="-342900">
              <a:lnSpc>
                <a:spcPct val="107000"/>
              </a:lnSpc>
              <a:spcAft>
                <a:spcPts val="800"/>
              </a:spcAft>
              <a:buFont typeface="+mj-lt"/>
              <a:buAutoNum type="arabicPeriod"/>
              <a:tabLst>
                <a:tab pos="457200"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Verifica degli speakers utilizzando tracce alterate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46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In questa fase sono state utilizzate solo le tracce vocali contenenti la frase prestabilita:</a:t>
            </a:r>
          </a:p>
          <a:p>
            <a:pPr>
              <a:lnSpc>
                <a:spcPct val="107000"/>
              </a:lnSpc>
              <a:spcAft>
                <a:spcPts val="800"/>
              </a:spcAft>
            </a:pPr>
            <a:r>
              <a:rPr lang="it-IT" sz="1800" i="1" dirty="0">
                <a:effectLst/>
                <a:latin typeface="Calibri" panose="020F0502020204030204" pitchFamily="34" charset="0"/>
                <a:ea typeface="Calibri" panose="020F0502020204030204" pitchFamily="34" charset="0"/>
                <a:cs typeface="Times New Roman" panose="02020603050405020304" pitchFamily="18" charset="0"/>
              </a:rPr>
              <a:t>“La vita è un biscotto ma se piove si scioglie”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17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Qui di seguito un esempio di test effettuato, utilizzando due tracce audio di volontari.</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Come possiamo vedere dall’esempio abbiamo due tracce vocale da due volontari diversi, e abbiamo ricevuto dal modello neurale la prediction = FALSE , questo sta a significare che il sistema ha riconosciuto gli speakers come persone differenti, quindi, la verifica è andata a buon fine, Per quanto riguarda il valore della variabile score = 0.1178, sappiamo che si tratta del valore in uscita dalla funzione di cosine similarity, che sta a rappresentare la similitudine tra i vettori audio.</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112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In questa fase il sistema non ha mai sbagliato la verifica del parlante, Tutti i volontari sono stati riconosciuti correttamente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478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Nella seconda fase sono stati fatti test in maniera randomica, sia utilizzando tracce effettuate dallo stesso speaker, sia utilizzando tracce di speakers diversi con parlati differenti, in alcuni casi anche tracce in lingue diverse.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209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Ad esempio, questa è una Verifica effettuata tra speakers differenti, ma scelti appositamente perché simili nel timbro vocale e utilizzando due tracce con parlati differenti</a:t>
            </a:r>
          </a:p>
          <a:p>
            <a:r>
              <a:rPr lang="it-IT" sz="1800" dirty="0">
                <a:effectLst/>
                <a:latin typeface="Calibri" panose="020F0502020204030204" pitchFamily="34" charset="0"/>
                <a:ea typeface="Calibri" panose="020F0502020204030204" pitchFamily="34" charset="0"/>
                <a:cs typeface="Times New Roman" panose="02020603050405020304" pitchFamily="18" charset="0"/>
              </a:rPr>
              <a:t>Come Output 1: Il sistema ha riconosciuto correttamente i due speaker e la verifica è andata a buon fine</a:t>
            </a: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95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C'è una differenza sostanziale fra l'atto di autenticare un utente e quello di identificare l'utente.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La speaker verification è quando un parlatore afferma di possedere una certa identità e la voce è utilizzata per validare questa affermazione, il processo è detto di verifica o di autenticazione. Viceversa, l'identificazione è il processo di determinare l'identità di un parlatore sconosciuto. In altre parole, la verifica del parlatore è un confronto 1:1, dove la voce di un parlatore è confrontata con un'unica impronta vocale (o "modello del parlatore"), mentre l'identificazione è un confronto 1:N dove la voce è confrontata con N modelli distinti.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806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Esempio 2: Verifica effettuata con lo stesso speaker, ma utilizzando due tracce in lingue diverse. (italiano vs russo)</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Output 2: Il sistema ha riconosciuto lo speaker e la verifica è andata a buon fine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619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Ora invece, in questo Esempio: viene effettuata una Verifica con lo stesso speaker, utilizzando una traccia in dialetto locale, mentre nella seconda in lingua italiana lo speaker ha leggermente alterato il suo timbro vocale.</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Output 5: Il sistema non ha riconosciuto lo speaker e la verifica è risultata errata. </a:t>
            </a: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51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Dopo tanti test effettuati tra tutte le tracce audio, c’è stato un errore che ha compromesso l’alta affidabilità del sistema.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56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Quindi, per l’ultima fase di testing ho deciso di alterare artificialmente le tracce audio dei volontari e analizzare le risposte del sistema.</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387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Quest’alterazione è stata effettuata sempre con il tool Audacity, che permette di editare la traccia audio in qualunque modo possibile, tra cui inserire filtri, effetti, alterare la velocità di riproduzione della traccia). </a:t>
            </a: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085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Come primo passaggio, quindi, è stata presa una traccia da quelle di testing e tramite il tool si è scelto di cambiare, ad esempio, l’intonazione del parlante nella traccia vocale. Esportata la nuova traccia alterata, è stata effettuata la speaker verification tra la traccia alterata e la traccia originale. Come si può notare dai risultati l’alterazione della traccia ha portato alla scoperta di una grave Vulnerabilità del sistema di riconoscimento biometrico. Infatti, il sistema non ha riconosciuto lo speaker.</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72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Come questo esempio tanti altri sono stati gli errori causati da un’alterazione di una traccia vocale. Infatti, alterare una traccia audio è un’operazione che al giorno d’oggi è alla portata di tutti o quasi. In uno scenario, nel quale si utilizzi questo sistema biometrico per il riconoscimento del parlante durante delle investigazioni forensi, una semplice modifica alla traccia vocale può bypassare l’intero sistema biometrico, rendendo inefficace la speaker verification.</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641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Tuttavia per quanto riguarda le prestazioni del sistema proposto, bisogna soffermarsi su due punti fondamentali:</a:t>
            </a:r>
          </a:p>
          <a:p>
            <a:pPr marL="342900" lvl="0" indent="-342900">
              <a:lnSpc>
                <a:spcPct val="107000"/>
              </a:lnSpc>
              <a:spcAft>
                <a:spcPts val="800"/>
              </a:spcAft>
              <a:buFont typeface="Arial" panose="020B0604020202020204" pitchFamily="34" charset="0"/>
              <a:buChar char="•"/>
              <a:tabLst>
                <a:tab pos="457200" algn="l"/>
              </a:tabLst>
            </a:pPr>
            <a:r>
              <a:rPr lang="it-IT" sz="1800" b="1" dirty="0">
                <a:effectLst/>
                <a:latin typeface="Calibri" panose="020F0502020204030204" pitchFamily="34" charset="0"/>
                <a:ea typeface="Calibri" panose="020F0502020204030204" pitchFamily="34" charset="0"/>
                <a:cs typeface="Times New Roman" panose="02020603050405020304" pitchFamily="18" charset="0"/>
              </a:rPr>
              <a:t>Accuratezza</a:t>
            </a:r>
            <a:r>
              <a:rPr lang="it-IT" sz="1800" dirty="0">
                <a:effectLst/>
                <a:latin typeface="Calibri" panose="020F0502020204030204" pitchFamily="34" charset="0"/>
                <a:ea typeface="Calibri" panose="020F0502020204030204" pitchFamily="34" charset="0"/>
                <a:cs typeface="Times New Roman" panose="02020603050405020304" pitchFamily="18" charset="0"/>
              </a:rPr>
              <a:t> del modello ECAPA-TDNN raggiunta dopo l’addestramento con il dataset VoxCeleb.</a:t>
            </a:r>
          </a:p>
          <a:p>
            <a:pPr marL="342900" lvl="0" indent="-342900">
              <a:lnSpc>
                <a:spcPct val="107000"/>
              </a:lnSpc>
              <a:spcAft>
                <a:spcPts val="800"/>
              </a:spcAft>
              <a:buFont typeface="Arial" panose="020B0604020202020204" pitchFamily="34" charset="0"/>
              <a:buChar char="•"/>
              <a:tabLst>
                <a:tab pos="457200" algn="l"/>
              </a:tabLst>
            </a:pPr>
            <a:r>
              <a:rPr lang="it-IT" sz="1800" b="1" dirty="0">
                <a:effectLst/>
                <a:latin typeface="Calibri" panose="020F0502020204030204" pitchFamily="34" charset="0"/>
                <a:ea typeface="Calibri" panose="020F0502020204030204" pitchFamily="34" charset="0"/>
                <a:cs typeface="Times New Roman" panose="02020603050405020304" pitchFamily="18" charset="0"/>
              </a:rPr>
              <a:t>Equal Error Rate </a:t>
            </a:r>
            <a:r>
              <a:rPr lang="it-IT" sz="1800" dirty="0">
                <a:effectLst/>
                <a:latin typeface="Calibri" panose="020F0502020204030204" pitchFamily="34" charset="0"/>
                <a:ea typeface="Calibri" panose="020F0502020204030204" pitchFamily="34" charset="0"/>
                <a:cs typeface="Times New Roman" panose="02020603050405020304" pitchFamily="18" charset="0"/>
              </a:rPr>
              <a:t>archiviato dal sistema.</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073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L’accuratezza raggiunta dal modello ECAPA-TDNN dopo l’addestramento con il dataset VoxCeleb1 e VoxCeleb2 è stata del 98-99% per entrambi i set di dati. Un dato è aumentato di circa il 2% rispetto a vecchi sistemi basati su modelli diversi ma addestrati sempre sullo stesso dataset</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559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Mentre L’ Equal Error Rate (EER) archiviato dal sistema è del 0,69%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Infatti: un sistema biometrico è tanto migliore quanto minore è il valore del suo EER</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Ogni sistema di speaker recognition è caratterizzato da due fasi: una fase di raccolta dati (enrollment) e una fase di verifica (verification). Durante la fase di raccolta dati la voce del parlante viene registrata e da essa vengono estratte un certo numero di caratteristiche attraverso un modello neurale addestrato per formare un’impronta vocale. Nella fase di verifica un campione vocale è confrontato con l'impronta vocale precedentemente creata per verificarne l’identità. Nel caso in cui le due impronte corrispondano si tratta dello stesso speaker e la verifica va a buon fine.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82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Calato addirittura del 2,6% rispetto ai modelli considerati all’avanguardia (x-Vector e ResNet).</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938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Al termine della fase di sperimentazione ci sono stati sia riscontri positivi che negativi. </a:t>
            </a:r>
          </a:p>
        </p:txBody>
      </p:sp>
      <p:sp>
        <p:nvSpPr>
          <p:cNvPr id="4" name="Segnaposto numero diapositiva 3"/>
          <p:cNvSpPr>
            <a:spLocks noGrp="1"/>
          </p:cNvSpPr>
          <p:nvPr>
            <p:ph type="sldNum" sz="quarter" idx="5"/>
          </p:nvPr>
        </p:nvSpPr>
        <p:spPr/>
        <p:txBody>
          <a:bodyPr/>
          <a:lstStyle/>
          <a:p>
            <a:fld id="{F6FDD94F-0C3A-4D61-82A4-AB746707CF16}" type="slidenum">
              <a:rPr lang="it-IT" smtClean="0"/>
              <a:t>41</a:t>
            </a:fld>
            <a:endParaRPr lang="it-IT"/>
          </a:p>
        </p:txBody>
      </p:sp>
    </p:spTree>
    <p:extLst>
      <p:ext uri="{BB962C8B-B14F-4D97-AF65-F5344CB8AC3E}">
        <p14:creationId xmlns:p14="http://schemas.microsoft.com/office/powerpoint/2010/main" val="1541300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Come dato positivo, si ha che delle tracce audio ricevute, dopo tutti i test effettuati solo un test è risultato ERRATO. Come dato negativo, si ha che a partire da quell’errore si è scoperta una vulnerabilità del sistema che compromette qualsiasi test futuro se utilizzata.. Tuttavia, le potenzialità del sistema sono molto elevate e i risultati ottenuti hanno ampiamente superato le aspettative.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534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Dei possibili sviluppi futuri potrebbero riguardare </a:t>
            </a:r>
          </a:p>
          <a:p>
            <a:pPr marL="342900" lvl="0" indent="-342900">
              <a:lnSpc>
                <a:spcPct val="107000"/>
              </a:lnSpc>
              <a:buFont typeface="Symbol" panose="05050102010706020507" pitchFamily="18" charset="2"/>
              <a:buChar char=""/>
            </a:pPr>
            <a:r>
              <a:rPr lang="it-IT" sz="1800" dirty="0">
                <a:effectLst/>
                <a:latin typeface="Calibri" panose="020F0502020204030204" pitchFamily="34" charset="0"/>
                <a:ea typeface="Calibri" panose="020F0502020204030204" pitchFamily="34" charset="0"/>
                <a:cs typeface="Times New Roman" panose="02020603050405020304" pitchFamily="18" charset="0"/>
              </a:rPr>
              <a:t>Un Sistema di riconoscimento biometrico che possa contrastare la tecnologia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DeepFake</a:t>
            </a:r>
            <a:r>
              <a:rPr lang="it-IT" sz="1800" dirty="0">
                <a:effectLst/>
                <a:latin typeface="Calibri" panose="020F0502020204030204" pitchFamily="34" charset="0"/>
                <a:ea typeface="Calibri" panose="020F0502020204030204" pitchFamily="34" charset="0"/>
                <a:cs typeface="Times New Roman" panose="02020603050405020304" pitchFamily="18" charset="0"/>
              </a:rPr>
              <a:t>, sia in ambito video che audio. </a:t>
            </a:r>
          </a:p>
          <a:p>
            <a:pPr marL="342900" lvl="0" indent="-342900">
              <a:lnSpc>
                <a:spcPct val="107000"/>
              </a:lnSpc>
              <a:spcAft>
                <a:spcPts val="800"/>
              </a:spcAft>
              <a:buFont typeface="Symbol" panose="05050102010706020507" pitchFamily="18" charset="2"/>
              <a:buChar char=""/>
            </a:pPr>
            <a:r>
              <a:rPr lang="it-IT" sz="1800" dirty="0">
                <a:effectLst/>
                <a:latin typeface="Calibri" panose="020F0502020204030204" pitchFamily="34" charset="0"/>
                <a:ea typeface="Calibri" panose="020F0502020204030204" pitchFamily="34" charset="0"/>
                <a:cs typeface="Times New Roman" panose="02020603050405020304" pitchFamily="18" charset="0"/>
              </a:rPr>
              <a:t>Oppure l’implementazione di un sistema di riconoscimento biometrico del parlante real-time. L’idea, da un punto di vista accademico, potrebbe essere quella di utilizzare questo sistema come supporto al corpo docenti per l’identificazione degli studenti in lezioni e esami da remoto.</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88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a:effectLst/>
                <a:latin typeface="Calibri" panose="020F0502020204030204" pitchFamily="34" charset="0"/>
                <a:ea typeface="Calibri" panose="020F0502020204030204" pitchFamily="34" charset="0"/>
                <a:cs typeface="Times New Roman" panose="02020603050405020304" pitchFamily="18" charset="0"/>
              </a:rPr>
              <a:t>GRAZIE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PER L’ATTENZIONE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0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In questa sezione presenterò il sistema implementato</a:t>
            </a:r>
          </a:p>
        </p:txBody>
      </p:sp>
      <p:sp>
        <p:nvSpPr>
          <p:cNvPr id="4" name="Segnaposto numero diapositiva 3"/>
          <p:cNvSpPr>
            <a:spLocks noGrp="1"/>
          </p:cNvSpPr>
          <p:nvPr>
            <p:ph type="sldNum" sz="quarter" idx="5"/>
          </p:nvPr>
        </p:nvSpPr>
        <p:spPr/>
        <p:txBody>
          <a:bodyPr/>
          <a:lstStyle/>
          <a:p>
            <a:fld id="{F6FDD94F-0C3A-4D61-82A4-AB746707CF16}" type="slidenum">
              <a:rPr lang="it-IT" smtClean="0"/>
              <a:t>5</a:t>
            </a:fld>
            <a:endParaRPr lang="it-IT"/>
          </a:p>
        </p:txBody>
      </p:sp>
    </p:spTree>
    <p:extLst>
      <p:ext uri="{BB962C8B-B14F-4D97-AF65-F5344CB8AC3E}">
        <p14:creationId xmlns:p14="http://schemas.microsoft.com/office/powerpoint/2010/main" val="168395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L’obiettivo è,  quello di sviluppare un sistema di riconoscimento biometrico del parlante da poter utilizzare in qualsivoglia contesto con un certo grado di accuratezza.</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6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L’architettura di un sistema biometrico dipende dal contesto applicativo e dalla tipologia del riconoscimento: in questo caso ci si colloca nell’ambito della Speaker Verification.  </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88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Dal punto di vista della sicurezza informatica, la verifica è diversa dall’identificazione. Per esempio, presentare il passaporto all'imbarco di un aeroporto è un processo di verifica - il personale confronta la faccia dell'individuo con la fotografia nel documento. Viceversa, il poliziotto che confronta l'identikit di un malvivente con un database di criminali precedentemente archiviato è un processo di identificazione.</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17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Calibri" panose="020F0502020204030204" pitchFamily="34" charset="0"/>
                <a:ea typeface="Calibri" panose="020F0502020204030204" pitchFamily="34" charset="0"/>
                <a:cs typeface="Times New Roman" panose="02020603050405020304" pitchFamily="18" charset="0"/>
              </a:rPr>
              <a:t>Il sistema proposto è stato realizzato attraverso l’implementazione di moduli software codificanti in linguaggio Python e l’utilizzo di librerie per il Machine Learning (i.e., PyTorch, NumPy). Per il riconoscimento del parlante è stato utilizzato un libreria open-source “SpeechBrain” che ha permesso di utilizzare il modello neurale addestrato ECAPA-TDNN per confrontare le tracce audio.</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D94F-0C3A-4D61-82A4-AB746707CF16}"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897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54E7E-9660-4311-A0E4-244928F2F21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0F6CF02-0E4B-477B-B6F2-96115C317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05A0051-C9BC-458B-8374-C2DCB85A8EAB}"/>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27AA4251-603F-46C8-BA1C-DAF4FB6D64B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5CAC7448-9140-42CF-8854-5FC441CE30F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194332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95BDA7-A5C9-485E-99C2-D8813D46DF5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3CAA516-B596-4BD9-A511-EBD9785E29C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4B40F14-3CA7-46DE-9D02-BDDEBAFB5199}"/>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C0FF82AA-32A6-4343-BC3E-7F14BDF56EFF}"/>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2DDFC72-0CB3-4641-B8E6-72CF86E3022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44725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1E58DD5-ECDE-46F5-849F-68D53DA00F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EEA7986-9F25-4E92-A6B3-BAC520AE074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BFD1E1-6DFA-42CE-A855-C05AA9CC6294}"/>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72C8ACDB-BA9C-4997-B607-707D4206AD09}"/>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8FB48DA3-39D0-44CB-B5E6-C8CA41DDD12C}"/>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58719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71BA3-A0A2-424F-B585-A657E23E0D1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DC1432-3712-4C8C-A9F6-B60FA194960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EB2EB52-DB32-4D00-888C-179CDF0069F9}"/>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1593EB6D-2834-44D2-8FFD-F93BDE64BF3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9443ECF3-DEA9-4696-B1AF-E611436FAC6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3641229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1047F5-6737-404D-B5D4-6F4E30374BA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10831A7-BBE8-4260-A0F8-28D4CD2D6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680C71B-D452-4057-8C76-7020F13AE5EC}"/>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7F1D0DFB-A68A-442D-B04A-D481AF9C2B9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FDEBEF4-58C4-442E-B7EF-15DEFE0E5E9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46527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03381C-3349-41D8-B51D-03314136D33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D7C81B-F48F-4CA9-8584-BCF73D7A76B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9B96E54-C680-4D45-8D76-CDF5BD3B7BD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3F5F225-39C0-4C67-8226-07EE0AC6399E}"/>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6" name="Segnaposto piè di pagina 5">
            <a:extLst>
              <a:ext uri="{FF2B5EF4-FFF2-40B4-BE49-F238E27FC236}">
                <a16:creationId xmlns:a16="http://schemas.microsoft.com/office/drawing/2014/main" id="{5F6CB732-7F8C-421C-8B46-4EC460EB34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C4D2DE09-0BCC-4B6E-94C2-0F57FD63783E}"/>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26950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6078C3-AEF2-4934-B6D9-DEB06C90A5E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41243C4-5C00-42E1-AD91-9AB890ABF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C19F2C4-6BD7-4692-AA08-CE40B10A88B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E51AE34-3C7E-4590-BC40-50A07D6C0D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D4A91F6-C2FF-44FE-9254-711FA0FBF5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35B370B-A24C-414B-94FB-187C6F92A522}"/>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8" name="Segnaposto piè di pagina 7">
            <a:extLst>
              <a:ext uri="{FF2B5EF4-FFF2-40B4-BE49-F238E27FC236}">
                <a16:creationId xmlns:a16="http://schemas.microsoft.com/office/drawing/2014/main" id="{99A16521-E565-4C6D-B7CC-77A2D175E03B}"/>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748BBCF3-048B-49D9-9C79-8C67AB26EF7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37421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22B293-9D99-4985-BDF4-729F7536BA7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A7C2E1C-C39D-4797-804D-E683BBC216AA}"/>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4" name="Segnaposto piè di pagina 3">
            <a:extLst>
              <a:ext uri="{FF2B5EF4-FFF2-40B4-BE49-F238E27FC236}">
                <a16:creationId xmlns:a16="http://schemas.microsoft.com/office/drawing/2014/main" id="{A432EC2B-ACD6-4D37-A813-CE206264FC87}"/>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21B3EEE0-F943-47E5-A5FA-1DA620701C20}"/>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6596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73CB7E9-60F3-4FEB-9CF2-41733A52A700}"/>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3" name="Segnaposto piè di pagina 2">
            <a:extLst>
              <a:ext uri="{FF2B5EF4-FFF2-40B4-BE49-F238E27FC236}">
                <a16:creationId xmlns:a16="http://schemas.microsoft.com/office/drawing/2014/main" id="{FD638957-F61A-4A69-8F72-9E42FE02E107}"/>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015D5BD4-5B8F-4233-B3BC-22E30786A9BB}"/>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189304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C6CFA-02CD-4927-B1AB-89E975423CE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5A5031B-AE2E-43E2-BB76-18B2E2B66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561F7DC-AFDF-49AC-BCB3-9AE02CE97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DD6D37C-632F-4AB5-A653-1A2142107294}"/>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6" name="Segnaposto piè di pagina 5">
            <a:extLst>
              <a:ext uri="{FF2B5EF4-FFF2-40B4-BE49-F238E27FC236}">
                <a16:creationId xmlns:a16="http://schemas.microsoft.com/office/drawing/2014/main" id="{8B580074-A339-45CF-B7FC-E87CDB6E1129}"/>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5C6495F8-5DC6-49FF-B658-88551578358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293668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453CDF-E6EE-49CC-9273-A33409295B5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62BBFFC-3D89-4488-A7BB-83B3E212F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BA5E4BE4-5DFB-4116-9834-FE7611AAC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7F09304-4390-4D6D-9C5F-6CD87D08D17C}"/>
              </a:ext>
            </a:extLst>
          </p:cNvPr>
          <p:cNvSpPr>
            <a:spLocks noGrp="1"/>
          </p:cNvSpPr>
          <p:nvPr>
            <p:ph type="dt" sz="half" idx="10"/>
          </p:nvPr>
        </p:nvSpPr>
        <p:spPr/>
        <p:txBody>
          <a:bodyPr/>
          <a:lstStyle/>
          <a:p>
            <a:fld id="{07FFE800-97D6-44B8-8B9A-D67296E0C9CE}" type="datetimeFigureOut">
              <a:rPr lang="it-IT" smtClean="0"/>
              <a:t>21/07/2021</a:t>
            </a:fld>
            <a:endParaRPr lang="it-IT" dirty="0"/>
          </a:p>
        </p:txBody>
      </p:sp>
      <p:sp>
        <p:nvSpPr>
          <p:cNvPr id="6" name="Segnaposto piè di pagina 5">
            <a:extLst>
              <a:ext uri="{FF2B5EF4-FFF2-40B4-BE49-F238E27FC236}">
                <a16:creationId xmlns:a16="http://schemas.microsoft.com/office/drawing/2014/main" id="{E9AAD1A8-9C64-44E1-A1A1-9B216CA4FD9D}"/>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96D9F774-2298-47A2-9D62-411F38911A74}"/>
              </a:ext>
            </a:extLst>
          </p:cNvPr>
          <p:cNvSpPr>
            <a:spLocks noGrp="1"/>
          </p:cNvSpPr>
          <p:nvPr>
            <p:ph type="sldNum" sz="quarter" idx="12"/>
          </p:nvPr>
        </p:nvSpPr>
        <p:spPr/>
        <p:txBody>
          <a:bodyPr/>
          <a:lstStyle/>
          <a:p>
            <a:fld id="{96FB11AB-FA31-47E6-805D-61BDCF93B052}" type="slidenum">
              <a:rPr lang="it-IT" smtClean="0"/>
              <a:t>‹N›</a:t>
            </a:fld>
            <a:endParaRPr lang="it-IT" dirty="0"/>
          </a:p>
        </p:txBody>
      </p:sp>
    </p:spTree>
    <p:extLst>
      <p:ext uri="{BB962C8B-B14F-4D97-AF65-F5344CB8AC3E}">
        <p14:creationId xmlns:p14="http://schemas.microsoft.com/office/powerpoint/2010/main" val="76385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0DE1F14-4223-4EEC-9230-1377C557D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12B7E56-F089-436A-AA77-44A3F05D4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A341776-D3AA-4221-9B2F-8D45D630E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FFE800-97D6-44B8-8B9A-D67296E0C9CE}" type="datetimeFigureOut">
              <a:rPr lang="it-IT" smtClean="0"/>
              <a:t>21/07/2021</a:t>
            </a:fld>
            <a:endParaRPr lang="it-IT" dirty="0"/>
          </a:p>
        </p:txBody>
      </p:sp>
      <p:sp>
        <p:nvSpPr>
          <p:cNvPr id="5" name="Segnaposto piè di pagina 4">
            <a:extLst>
              <a:ext uri="{FF2B5EF4-FFF2-40B4-BE49-F238E27FC236}">
                <a16:creationId xmlns:a16="http://schemas.microsoft.com/office/drawing/2014/main" id="{6439FB70-758B-41F5-A503-D2239BA70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9192D3E7-87F8-48AA-9A3D-53AFEEE64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B11AB-FA31-47E6-805D-61BDCF93B052}" type="slidenum">
              <a:rPr lang="it-IT" smtClean="0"/>
              <a:t>‹N›</a:t>
            </a:fld>
            <a:endParaRPr lang="it-IT" dirty="0"/>
          </a:p>
        </p:txBody>
      </p:sp>
    </p:spTree>
    <p:extLst>
      <p:ext uri="{BB962C8B-B14F-4D97-AF65-F5344CB8AC3E}">
        <p14:creationId xmlns:p14="http://schemas.microsoft.com/office/powerpoint/2010/main" val="398576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urso-r.github.io/torchaudio/"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urso-r.github.io/torchaudio/"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hyperlink" Target="https://pngio.com/PNG/a45783-audio-waveform-png.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g"/><Relationship Id="rId7" Type="http://schemas.openxmlformats.org/officeDocument/2006/relationships/hyperlink" Target="https://pngio.com/PNG/a45783-audio-waveform-png.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hyperlink" Target="http://www.pngall.com/anonymous-mask-p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0.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jp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18.svg"/><Relationship Id="rId4" Type="http://schemas.openxmlformats.org/officeDocument/2006/relationships/image" Target="../media/image1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jp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www.pngall.com/python-logo-png"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A472E-309A-4E47-BA0E-AD483F287390}"/>
              </a:ext>
            </a:extLst>
          </p:cNvPr>
          <p:cNvSpPr>
            <a:spLocks noGrp="1"/>
          </p:cNvSpPr>
          <p:nvPr>
            <p:ph type="ctrTitle"/>
          </p:nvPr>
        </p:nvSpPr>
        <p:spPr>
          <a:xfrm>
            <a:off x="2494180" y="3533498"/>
            <a:ext cx="7203640" cy="555811"/>
          </a:xfrm>
        </p:spPr>
        <p:txBody>
          <a:bodyPr>
            <a:normAutofit/>
          </a:bodyPr>
          <a:lstStyle/>
          <a:p>
            <a:r>
              <a:rPr lang="it-IT" sz="2800" dirty="0">
                <a:latin typeface="Century Gothic" panose="020B0502020202020204" pitchFamily="34" charset="0"/>
                <a:cs typeface="Times New Roman" panose="02020603050405020304" pitchFamily="18" charset="0"/>
              </a:rPr>
              <a:t>UNIVERSITÀ DEGLI STUDI DI SALERNO</a:t>
            </a:r>
          </a:p>
        </p:txBody>
      </p:sp>
      <p:pic>
        <p:nvPicPr>
          <p:cNvPr id="5" name="Immagine 4">
            <a:extLst>
              <a:ext uri="{FF2B5EF4-FFF2-40B4-BE49-F238E27FC236}">
                <a16:creationId xmlns:a16="http://schemas.microsoft.com/office/drawing/2014/main" id="{47E66724-F4D7-46DC-9108-578F00C8DB6F}"/>
              </a:ext>
            </a:extLst>
          </p:cNvPr>
          <p:cNvPicPr>
            <a:picLocks noChangeAspect="1"/>
          </p:cNvPicPr>
          <p:nvPr/>
        </p:nvPicPr>
        <p:blipFill rotWithShape="1">
          <a:blip r:embed="rId3">
            <a:extLst>
              <a:ext uri="{28A0092B-C50C-407E-A947-70E740481C1C}">
                <a14:useLocalDpi xmlns:a14="http://schemas.microsoft.com/office/drawing/2010/main" val="0"/>
              </a:ext>
            </a:extLst>
          </a:blip>
          <a:srcRect t="14304" b="11126"/>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
        <p:nvSpPr>
          <p:cNvPr id="6" name="CasellaDiTesto 5">
            <a:extLst>
              <a:ext uri="{FF2B5EF4-FFF2-40B4-BE49-F238E27FC236}">
                <a16:creationId xmlns:a16="http://schemas.microsoft.com/office/drawing/2014/main" id="{E127DCD6-F597-4F0B-9BCD-3710A96A454B}"/>
              </a:ext>
            </a:extLst>
          </p:cNvPr>
          <p:cNvSpPr txBox="1"/>
          <p:nvPr/>
        </p:nvSpPr>
        <p:spPr>
          <a:xfrm>
            <a:off x="4051577" y="3992481"/>
            <a:ext cx="4120038" cy="400110"/>
          </a:xfrm>
          <a:prstGeom prst="rect">
            <a:avLst/>
          </a:prstGeom>
          <a:noFill/>
        </p:spPr>
        <p:txBody>
          <a:bodyPr wrap="none" rtlCol="0">
            <a:spAutoFit/>
          </a:bodyPr>
          <a:lstStyle/>
          <a:p>
            <a:pPr algn="ctr"/>
            <a:r>
              <a:rPr lang="it-IT" sz="2000" dirty="0">
                <a:latin typeface="Century Gothic" panose="020B0502020202020204" pitchFamily="34" charset="0"/>
              </a:rPr>
              <a:t>DIPARTIMENTO DI INFORMATICA</a:t>
            </a:r>
          </a:p>
        </p:txBody>
      </p:sp>
      <p:pic>
        <p:nvPicPr>
          <p:cNvPr id="8" name="Immagine 7">
            <a:extLst>
              <a:ext uri="{FF2B5EF4-FFF2-40B4-BE49-F238E27FC236}">
                <a16:creationId xmlns:a16="http://schemas.microsoft.com/office/drawing/2014/main" id="{78A91C84-EAF3-40DA-9D9C-B6960BF0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5782" y="70135"/>
            <a:ext cx="720000" cy="720000"/>
          </a:xfrm>
          <a:prstGeom prst="rect">
            <a:avLst/>
          </a:prstGeom>
        </p:spPr>
      </p:pic>
      <p:pic>
        <p:nvPicPr>
          <p:cNvPr id="11" name="Immagine 10">
            <a:extLst>
              <a:ext uri="{FF2B5EF4-FFF2-40B4-BE49-F238E27FC236}">
                <a16:creationId xmlns:a16="http://schemas.microsoft.com/office/drawing/2014/main" id="{73535E81-BCDE-4151-AF55-361D7C3B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7" y="70135"/>
            <a:ext cx="781200" cy="781200"/>
          </a:xfrm>
          <a:prstGeom prst="rect">
            <a:avLst/>
          </a:prstGeom>
        </p:spPr>
      </p:pic>
      <p:sp>
        <p:nvSpPr>
          <p:cNvPr id="13" name="CasellaDiTesto 12">
            <a:extLst>
              <a:ext uri="{FF2B5EF4-FFF2-40B4-BE49-F238E27FC236}">
                <a16:creationId xmlns:a16="http://schemas.microsoft.com/office/drawing/2014/main" id="{C907DD15-E585-4A1C-A197-98142A3B034F}"/>
              </a:ext>
            </a:extLst>
          </p:cNvPr>
          <p:cNvSpPr txBox="1"/>
          <p:nvPr/>
        </p:nvSpPr>
        <p:spPr>
          <a:xfrm>
            <a:off x="3690169" y="4965283"/>
            <a:ext cx="4780476" cy="646331"/>
          </a:xfrm>
          <a:prstGeom prst="rect">
            <a:avLst/>
          </a:prstGeom>
          <a:noFill/>
        </p:spPr>
        <p:txBody>
          <a:bodyPr wrap="none" rtlCol="0">
            <a:spAutoFit/>
          </a:bodyPr>
          <a:lstStyle/>
          <a:p>
            <a:pPr algn="ctr"/>
            <a:r>
              <a:rPr lang="it-IT" dirty="0">
                <a:latin typeface="Century Gothic" panose="020B0502020202020204" pitchFamily="34" charset="0"/>
              </a:rPr>
              <a:t>Corso di Laurea Magistrale in Informatica</a:t>
            </a:r>
          </a:p>
          <a:p>
            <a:pPr algn="ctr"/>
            <a:r>
              <a:rPr lang="it-IT" dirty="0">
                <a:latin typeface="Century Gothic" panose="020B0502020202020204" pitchFamily="34" charset="0"/>
              </a:rPr>
              <a:t>Curriculum in Sicurezza Informatica</a:t>
            </a:r>
          </a:p>
        </p:txBody>
      </p:sp>
      <p:sp>
        <p:nvSpPr>
          <p:cNvPr id="15" name="CasellaDiTesto 14">
            <a:extLst>
              <a:ext uri="{FF2B5EF4-FFF2-40B4-BE49-F238E27FC236}">
                <a16:creationId xmlns:a16="http://schemas.microsoft.com/office/drawing/2014/main" id="{A74DE485-06EA-4CB2-B764-474382C8BD95}"/>
              </a:ext>
            </a:extLst>
          </p:cNvPr>
          <p:cNvSpPr txBox="1"/>
          <p:nvPr/>
        </p:nvSpPr>
        <p:spPr>
          <a:xfrm>
            <a:off x="746218" y="4459720"/>
            <a:ext cx="10484412" cy="461665"/>
          </a:xfrm>
          <a:prstGeom prst="rect">
            <a:avLst/>
          </a:prstGeom>
          <a:noFill/>
        </p:spPr>
        <p:txBody>
          <a:bodyPr wrap="square" rtlCol="0">
            <a:spAutoFit/>
          </a:bodyPr>
          <a:lstStyle/>
          <a:p>
            <a:pPr algn="ctr"/>
            <a:r>
              <a:rPr lang="en-US" sz="2400" b="1" dirty="0">
                <a:latin typeface="Century Gothic" panose="020B0502020202020204" pitchFamily="34" charset="0"/>
              </a:rPr>
              <a:t>SPEAKER RECOGNITION THROUGH DEEP NEURAL NETWORK</a:t>
            </a:r>
            <a:endParaRPr lang="it-IT" sz="2400" b="1" dirty="0">
              <a:latin typeface="Century Gothic" panose="020B0502020202020204" pitchFamily="34" charset="0"/>
            </a:endParaRPr>
          </a:p>
        </p:txBody>
      </p:sp>
      <p:sp>
        <p:nvSpPr>
          <p:cNvPr id="19" name="CasellaDiTesto 18">
            <a:extLst>
              <a:ext uri="{FF2B5EF4-FFF2-40B4-BE49-F238E27FC236}">
                <a16:creationId xmlns:a16="http://schemas.microsoft.com/office/drawing/2014/main" id="{C155C2AB-19FD-4F0E-B6A1-E3D1A7DFA300}"/>
              </a:ext>
            </a:extLst>
          </p:cNvPr>
          <p:cNvSpPr txBox="1"/>
          <p:nvPr/>
        </p:nvSpPr>
        <p:spPr>
          <a:xfrm>
            <a:off x="63050" y="5655512"/>
            <a:ext cx="2861681" cy="954107"/>
          </a:xfrm>
          <a:prstGeom prst="rect">
            <a:avLst/>
          </a:prstGeom>
          <a:noFill/>
        </p:spPr>
        <p:txBody>
          <a:bodyPr wrap="none" rtlCol="0">
            <a:spAutoFit/>
          </a:bodyPr>
          <a:lstStyle/>
          <a:p>
            <a:r>
              <a:rPr lang="it-IT" sz="1400" dirty="0">
                <a:latin typeface="Century Gothic" panose="020B0502020202020204" pitchFamily="34" charset="0"/>
              </a:rPr>
              <a:t>RELATORI</a:t>
            </a:r>
          </a:p>
          <a:p>
            <a:r>
              <a:rPr lang="it-IT" sz="1400" dirty="0">
                <a:latin typeface="Century Gothic" panose="020B0502020202020204" pitchFamily="34" charset="0"/>
              </a:rPr>
              <a:t>Prof</a:t>
            </a:r>
            <a:r>
              <a:rPr lang="it-IT" sz="1400" b="1" dirty="0">
                <a:latin typeface="Century Gothic" panose="020B0502020202020204" pitchFamily="34" charset="0"/>
              </a:rPr>
              <a:t>. Michele Nappi</a:t>
            </a:r>
          </a:p>
          <a:p>
            <a:r>
              <a:rPr lang="it-IT" sz="1400" dirty="0">
                <a:latin typeface="Century Gothic" panose="020B0502020202020204" pitchFamily="34" charset="0"/>
              </a:rPr>
              <a:t>Prof. </a:t>
            </a:r>
            <a:r>
              <a:rPr lang="it-IT" sz="1400" b="1" dirty="0">
                <a:latin typeface="Century Gothic" panose="020B0502020202020204" pitchFamily="34" charset="0"/>
              </a:rPr>
              <a:t>Andrea Francesco Abate</a:t>
            </a:r>
          </a:p>
          <a:p>
            <a:r>
              <a:rPr lang="it-IT" sz="1400" dirty="0">
                <a:latin typeface="Century Gothic" panose="020B0502020202020204" pitchFamily="34" charset="0"/>
              </a:rPr>
              <a:t>Dott. </a:t>
            </a:r>
            <a:r>
              <a:rPr lang="it-IT" sz="1400" b="1" dirty="0">
                <a:latin typeface="Century Gothic" panose="020B0502020202020204" pitchFamily="34" charset="0"/>
              </a:rPr>
              <a:t>Fabio Narducci</a:t>
            </a:r>
          </a:p>
        </p:txBody>
      </p:sp>
      <p:sp>
        <p:nvSpPr>
          <p:cNvPr id="25" name="CasellaDiTesto 24">
            <a:extLst>
              <a:ext uri="{FF2B5EF4-FFF2-40B4-BE49-F238E27FC236}">
                <a16:creationId xmlns:a16="http://schemas.microsoft.com/office/drawing/2014/main" id="{199A63C3-65B8-44A4-B883-420698DC1B49}"/>
              </a:ext>
            </a:extLst>
          </p:cNvPr>
          <p:cNvSpPr txBox="1"/>
          <p:nvPr/>
        </p:nvSpPr>
        <p:spPr>
          <a:xfrm>
            <a:off x="10408024" y="5655512"/>
            <a:ext cx="1720926" cy="738664"/>
          </a:xfrm>
          <a:prstGeom prst="rect">
            <a:avLst/>
          </a:prstGeom>
          <a:noFill/>
        </p:spPr>
        <p:txBody>
          <a:bodyPr wrap="square">
            <a:spAutoFit/>
          </a:bodyPr>
          <a:lstStyle/>
          <a:p>
            <a:pPr algn="r"/>
            <a:r>
              <a:rPr lang="it-IT" sz="1400" dirty="0">
                <a:latin typeface="Century Gothic" panose="020B0502020202020204" pitchFamily="34" charset="0"/>
              </a:rPr>
              <a:t>CANDIDATO</a:t>
            </a:r>
          </a:p>
          <a:p>
            <a:pPr algn="r"/>
            <a:r>
              <a:rPr lang="it-IT" sz="1400" b="1" dirty="0">
                <a:latin typeface="Century Gothic" panose="020B0502020202020204" pitchFamily="34" charset="0"/>
              </a:rPr>
              <a:t>Luca Izzo</a:t>
            </a:r>
          </a:p>
          <a:p>
            <a:pPr algn="r"/>
            <a:r>
              <a:rPr lang="it-IT" sz="1400" dirty="0">
                <a:latin typeface="Century Gothic" panose="020B0502020202020204" pitchFamily="34" charset="0"/>
              </a:rPr>
              <a:t>Matr: 0522500716</a:t>
            </a:r>
          </a:p>
        </p:txBody>
      </p:sp>
      <p:sp>
        <p:nvSpPr>
          <p:cNvPr id="26" name="CasellaDiTesto 25">
            <a:extLst>
              <a:ext uri="{FF2B5EF4-FFF2-40B4-BE49-F238E27FC236}">
                <a16:creationId xmlns:a16="http://schemas.microsoft.com/office/drawing/2014/main" id="{DE305642-1AE3-44B1-AAFD-359ED074867C}"/>
              </a:ext>
            </a:extLst>
          </p:cNvPr>
          <p:cNvSpPr txBox="1"/>
          <p:nvPr/>
        </p:nvSpPr>
        <p:spPr>
          <a:xfrm>
            <a:off x="4513311" y="6459081"/>
            <a:ext cx="3134192" cy="338554"/>
          </a:xfrm>
          <a:prstGeom prst="rect">
            <a:avLst/>
          </a:prstGeom>
          <a:noFill/>
        </p:spPr>
        <p:txBody>
          <a:bodyPr wrap="none" rtlCol="0">
            <a:spAutoFit/>
          </a:bodyPr>
          <a:lstStyle/>
          <a:p>
            <a:pPr algn="ctr"/>
            <a:r>
              <a:rPr lang="it-IT" sz="1600" dirty="0">
                <a:latin typeface="Century Gothic" panose="020B0502020202020204" pitchFamily="34" charset="0"/>
              </a:rPr>
              <a:t>Anno accademico 2020-2021</a:t>
            </a:r>
          </a:p>
        </p:txBody>
      </p:sp>
    </p:spTree>
    <p:extLst>
      <p:ext uri="{BB962C8B-B14F-4D97-AF65-F5344CB8AC3E}">
        <p14:creationId xmlns:p14="http://schemas.microsoft.com/office/powerpoint/2010/main" val="10394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888CD6A8-A8BD-492F-9982-A64AE47B5F7D}"/>
              </a:ext>
            </a:extLst>
          </p:cNvPr>
          <p:cNvSpPr txBox="1"/>
          <p:nvPr/>
        </p:nvSpPr>
        <p:spPr>
          <a:xfrm>
            <a:off x="3274563" y="0"/>
            <a:ext cx="5642890"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REALIZZAZIONE DEL SISTEMA</a:t>
            </a:r>
          </a:p>
        </p:txBody>
      </p:sp>
      <p:sp>
        <p:nvSpPr>
          <p:cNvPr id="6" name="CasellaDiTesto 5">
            <a:extLst>
              <a:ext uri="{FF2B5EF4-FFF2-40B4-BE49-F238E27FC236}">
                <a16:creationId xmlns:a16="http://schemas.microsoft.com/office/drawing/2014/main" id="{1B70E76F-B1F7-4DE4-8490-27F2A88B18F6}"/>
              </a:ext>
            </a:extLst>
          </p:cNvPr>
          <p:cNvSpPr txBox="1"/>
          <p:nvPr/>
        </p:nvSpPr>
        <p:spPr>
          <a:xfrm>
            <a:off x="3419147" y="769441"/>
            <a:ext cx="2289601" cy="369332"/>
          </a:xfrm>
          <a:prstGeom prst="rect">
            <a:avLst/>
          </a:prstGeom>
          <a:noFill/>
        </p:spPr>
        <p:txBody>
          <a:bodyPr wrap="none" rtlCol="0">
            <a:spAutoFit/>
          </a:bodyPr>
          <a:lstStyle/>
          <a:p>
            <a:pPr algn="ctr"/>
            <a:r>
              <a:rPr lang="it-IT" b="1" dirty="0">
                <a:solidFill>
                  <a:schemeClr val="bg1"/>
                </a:solidFill>
              </a:rPr>
              <a:t>Modello ECAPA-TDNN</a:t>
            </a:r>
          </a:p>
        </p:txBody>
      </p:sp>
      <p:pic>
        <p:nvPicPr>
          <p:cNvPr id="7" name="Immagine 6">
            <a:extLst>
              <a:ext uri="{FF2B5EF4-FFF2-40B4-BE49-F238E27FC236}">
                <a16:creationId xmlns:a16="http://schemas.microsoft.com/office/drawing/2014/main" id="{8CBD28FA-AA8A-4630-8BF0-FA9EC0E35C02}"/>
              </a:ext>
            </a:extLst>
          </p:cNvPr>
          <p:cNvPicPr>
            <a:picLocks noChangeAspect="1"/>
          </p:cNvPicPr>
          <p:nvPr/>
        </p:nvPicPr>
        <p:blipFill>
          <a:blip r:embed="rId4"/>
          <a:stretch>
            <a:fillRect/>
          </a:stretch>
        </p:blipFill>
        <p:spPr>
          <a:xfrm>
            <a:off x="9245038" y="954107"/>
            <a:ext cx="2201719" cy="3809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asellaDiTesto 7">
            <a:extLst>
              <a:ext uri="{FF2B5EF4-FFF2-40B4-BE49-F238E27FC236}">
                <a16:creationId xmlns:a16="http://schemas.microsoft.com/office/drawing/2014/main" id="{CD5AC48C-1C33-4B21-A6A1-EA488FA47329}"/>
              </a:ext>
            </a:extLst>
          </p:cNvPr>
          <p:cNvSpPr txBox="1"/>
          <p:nvPr/>
        </p:nvSpPr>
        <p:spPr>
          <a:xfrm>
            <a:off x="-176740" y="1138773"/>
            <a:ext cx="9481374" cy="923330"/>
          </a:xfrm>
          <a:prstGeom prst="rect">
            <a:avLst/>
          </a:prstGeom>
          <a:noFill/>
        </p:spPr>
        <p:txBody>
          <a:bodyPr wrap="square" rtlCol="0">
            <a:spAutoFit/>
          </a:bodyPr>
          <a:lstStyle/>
          <a:p>
            <a:pPr algn="ctr"/>
            <a:r>
              <a:rPr lang="it-IT" dirty="0">
                <a:solidFill>
                  <a:schemeClr val="bg1"/>
                </a:solidFill>
              </a:rPr>
              <a:t>In questa sezione, esaminiamo alcune delle limitazioni delle recenti architetture utilizzate per la speaker recognition e incorporiamo potenziali soluzioni nella nostra architettura ECAPA-TDNN. I </a:t>
            </a:r>
          </a:p>
          <a:p>
            <a:pPr algn="ctr"/>
            <a:r>
              <a:rPr lang="it-IT" dirty="0">
                <a:solidFill>
                  <a:schemeClr val="bg1"/>
                </a:solidFill>
              </a:rPr>
              <a:t>miglioramenti di quest’architettura sono stati ottenuti:</a:t>
            </a:r>
          </a:p>
        </p:txBody>
      </p:sp>
      <p:sp>
        <p:nvSpPr>
          <p:cNvPr id="9" name="CasellaDiTesto 8">
            <a:extLst>
              <a:ext uri="{FF2B5EF4-FFF2-40B4-BE49-F238E27FC236}">
                <a16:creationId xmlns:a16="http://schemas.microsoft.com/office/drawing/2014/main" id="{F796232B-8C8E-41FB-8E74-A513BC3D59B2}"/>
              </a:ext>
            </a:extLst>
          </p:cNvPr>
          <p:cNvSpPr txBox="1"/>
          <p:nvPr/>
        </p:nvSpPr>
        <p:spPr>
          <a:xfrm>
            <a:off x="3419147" y="2339102"/>
            <a:ext cx="2170146" cy="646331"/>
          </a:xfrm>
          <a:prstGeom prst="rect">
            <a:avLst/>
          </a:prstGeom>
          <a:noFill/>
        </p:spPr>
        <p:txBody>
          <a:bodyPr wrap="none" rtlCol="0">
            <a:spAutoFit/>
          </a:bodyPr>
          <a:lstStyle/>
          <a:p>
            <a:pPr marL="285750" indent="-285750">
              <a:buFont typeface="Arial" panose="020B0604020202020204" pitchFamily="34" charset="0"/>
              <a:buChar char="•"/>
            </a:pPr>
            <a:r>
              <a:rPr lang="it-IT" dirty="0">
                <a:solidFill>
                  <a:schemeClr val="bg1"/>
                </a:solidFill>
              </a:rPr>
              <a:t>a livello di pooling</a:t>
            </a:r>
          </a:p>
          <a:p>
            <a:pPr marL="285750" indent="-285750">
              <a:buFont typeface="Arial" panose="020B0604020202020204" pitchFamily="34" charset="0"/>
              <a:buChar char="•"/>
            </a:pPr>
            <a:r>
              <a:rPr lang="it-IT" dirty="0">
                <a:solidFill>
                  <a:schemeClr val="bg1"/>
                </a:solidFill>
              </a:rPr>
              <a:t>a livello di frame</a:t>
            </a:r>
          </a:p>
        </p:txBody>
      </p:sp>
    </p:spTree>
    <p:extLst>
      <p:ext uri="{BB962C8B-B14F-4D97-AF65-F5344CB8AC3E}">
        <p14:creationId xmlns:p14="http://schemas.microsoft.com/office/powerpoint/2010/main" val="243011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6333824-284E-4B67-881A-B1DE3A1CF1B5}"/>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EE150427-C663-4516-A21E-AB8486D4655C}"/>
              </a:ext>
            </a:extLst>
          </p:cNvPr>
          <p:cNvSpPr txBox="1"/>
          <p:nvPr/>
        </p:nvSpPr>
        <p:spPr>
          <a:xfrm>
            <a:off x="2553107"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spTree>
    <p:extLst>
      <p:ext uri="{BB962C8B-B14F-4D97-AF65-F5344CB8AC3E}">
        <p14:creationId xmlns:p14="http://schemas.microsoft.com/office/powerpoint/2010/main" val="113756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798A5401-DF2E-41EF-A35F-A02F63C47BAB}"/>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54A3F790-3217-419C-BDF6-B78F17D0CBEE}"/>
              </a:ext>
            </a:extLst>
          </p:cNvPr>
          <p:cNvSpPr txBox="1"/>
          <p:nvPr/>
        </p:nvSpPr>
        <p:spPr>
          <a:xfrm>
            <a:off x="2553106"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pic>
        <p:nvPicPr>
          <p:cNvPr id="7" name="Immagine 6">
            <a:extLst>
              <a:ext uri="{FF2B5EF4-FFF2-40B4-BE49-F238E27FC236}">
                <a16:creationId xmlns:a16="http://schemas.microsoft.com/office/drawing/2014/main" id="{60359A7F-FB54-47AE-9EC2-43A00636601B}"/>
              </a:ext>
            </a:extLst>
          </p:cNvPr>
          <p:cNvPicPr>
            <a:picLocks noChangeAspect="1"/>
          </p:cNvPicPr>
          <p:nvPr/>
        </p:nvPicPr>
        <p:blipFill>
          <a:blip r:embed="rId4"/>
          <a:stretch>
            <a:fillRect/>
          </a:stretch>
        </p:blipFill>
        <p:spPr>
          <a:xfrm>
            <a:off x="3647733" y="1968281"/>
            <a:ext cx="4896533" cy="400106"/>
          </a:xfrm>
          <a:prstGeom prst="rect">
            <a:avLst/>
          </a:prstGeom>
          <a:ln>
            <a:noFill/>
          </a:ln>
          <a:effectLst>
            <a:outerShdw blurRad="292100" dist="139700" dir="2700000" algn="tl" rotWithShape="0">
              <a:srgbClr val="333333">
                <a:alpha val="65000"/>
              </a:srgbClr>
            </a:outerShdw>
          </a:effectLst>
        </p:spPr>
      </p:pic>
      <p:cxnSp>
        <p:nvCxnSpPr>
          <p:cNvPr id="8" name="Connettore 2 7">
            <a:extLst>
              <a:ext uri="{FF2B5EF4-FFF2-40B4-BE49-F238E27FC236}">
                <a16:creationId xmlns:a16="http://schemas.microsoft.com/office/drawing/2014/main" id="{3ACAAACB-0FBE-47AA-809C-C3567AFEC4B7}"/>
              </a:ext>
            </a:extLst>
          </p:cNvPr>
          <p:cNvCxnSpPr>
            <a:cxnSpLocks/>
            <a:stCxn id="6" idx="2"/>
            <a:endCxn id="7" idx="0"/>
          </p:cNvCxnSpPr>
          <p:nvPr/>
        </p:nvCxnSpPr>
        <p:spPr>
          <a:xfrm>
            <a:off x="6095999" y="1231106"/>
            <a:ext cx="1" cy="737175"/>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63A8D909-BF56-4374-8D54-6D5A879650D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19108" y="1715405"/>
            <a:ext cx="782662" cy="905858"/>
          </a:xfrm>
          <a:prstGeom prst="rect">
            <a:avLst/>
          </a:prstGeom>
        </p:spPr>
      </p:pic>
    </p:spTree>
    <p:extLst>
      <p:ext uri="{BB962C8B-B14F-4D97-AF65-F5344CB8AC3E}">
        <p14:creationId xmlns:p14="http://schemas.microsoft.com/office/powerpoint/2010/main" val="396888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A5C8913-F0C9-4C50-A0C1-3356D9875D98}"/>
              </a:ext>
            </a:extLst>
          </p:cNvPr>
          <p:cNvSpPr txBox="1"/>
          <p:nvPr/>
        </p:nvSpPr>
        <p:spPr>
          <a:xfrm>
            <a:off x="3672910" y="0"/>
            <a:ext cx="484619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DEI DATI</a:t>
            </a:r>
          </a:p>
        </p:txBody>
      </p:sp>
      <p:sp>
        <p:nvSpPr>
          <p:cNvPr id="6" name="CasellaDiTesto 5">
            <a:extLst>
              <a:ext uri="{FF2B5EF4-FFF2-40B4-BE49-F238E27FC236}">
                <a16:creationId xmlns:a16="http://schemas.microsoft.com/office/drawing/2014/main" id="{7B5305B8-18DB-4A69-BC2B-02E1ED33AF57}"/>
              </a:ext>
            </a:extLst>
          </p:cNvPr>
          <p:cNvSpPr txBox="1"/>
          <p:nvPr/>
        </p:nvSpPr>
        <p:spPr>
          <a:xfrm>
            <a:off x="2553106" y="584775"/>
            <a:ext cx="7085786" cy="646331"/>
          </a:xfrm>
          <a:prstGeom prst="rect">
            <a:avLst/>
          </a:prstGeom>
          <a:noFill/>
        </p:spPr>
        <p:txBody>
          <a:bodyPr wrap="none" rtlCol="0">
            <a:spAutoFit/>
          </a:bodyPr>
          <a:lstStyle/>
          <a:p>
            <a:pPr algn="ctr"/>
            <a:r>
              <a:rPr lang="it-IT" dirty="0">
                <a:solidFill>
                  <a:schemeClr val="bg1"/>
                </a:solidFill>
              </a:rPr>
              <a:t>La fase di Enrollment è la prima fase di un processo biometrico e consiste </a:t>
            </a:r>
          </a:p>
          <a:p>
            <a:pPr algn="ctr"/>
            <a:r>
              <a:rPr lang="it-IT" dirty="0">
                <a:solidFill>
                  <a:schemeClr val="bg1"/>
                </a:solidFill>
              </a:rPr>
              <a:t>nell’acquisizione delle caratteristiche biometriche dell’individuo</a:t>
            </a:r>
          </a:p>
        </p:txBody>
      </p:sp>
      <p:pic>
        <p:nvPicPr>
          <p:cNvPr id="7" name="Immagine 6">
            <a:extLst>
              <a:ext uri="{FF2B5EF4-FFF2-40B4-BE49-F238E27FC236}">
                <a16:creationId xmlns:a16="http://schemas.microsoft.com/office/drawing/2014/main" id="{06D761A5-A11C-4A7B-A4FD-65E15257A72E}"/>
              </a:ext>
            </a:extLst>
          </p:cNvPr>
          <p:cNvPicPr>
            <a:picLocks noChangeAspect="1"/>
          </p:cNvPicPr>
          <p:nvPr/>
        </p:nvPicPr>
        <p:blipFill>
          <a:blip r:embed="rId4"/>
          <a:stretch>
            <a:fillRect/>
          </a:stretch>
        </p:blipFill>
        <p:spPr>
          <a:xfrm>
            <a:off x="3647733" y="1968281"/>
            <a:ext cx="4896533" cy="400106"/>
          </a:xfrm>
          <a:prstGeom prst="rect">
            <a:avLst/>
          </a:prstGeom>
          <a:ln>
            <a:noFill/>
          </a:ln>
          <a:effectLst>
            <a:outerShdw blurRad="292100" dist="139700" dir="2700000" algn="tl" rotWithShape="0">
              <a:srgbClr val="333333">
                <a:alpha val="65000"/>
              </a:srgbClr>
            </a:outerShdw>
          </a:effectLst>
        </p:spPr>
      </p:pic>
      <p:cxnSp>
        <p:nvCxnSpPr>
          <p:cNvPr id="8" name="Connettore 2 7">
            <a:extLst>
              <a:ext uri="{FF2B5EF4-FFF2-40B4-BE49-F238E27FC236}">
                <a16:creationId xmlns:a16="http://schemas.microsoft.com/office/drawing/2014/main" id="{53B6237E-2655-4FAD-8788-FB6DE77AB64D}"/>
              </a:ext>
            </a:extLst>
          </p:cNvPr>
          <p:cNvCxnSpPr>
            <a:cxnSpLocks/>
            <a:stCxn id="6" idx="2"/>
            <a:endCxn id="7" idx="0"/>
          </p:cNvCxnSpPr>
          <p:nvPr/>
        </p:nvCxnSpPr>
        <p:spPr>
          <a:xfrm>
            <a:off x="6095999" y="1231106"/>
            <a:ext cx="1" cy="737175"/>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D0B090BD-5F6C-4C47-AD9C-E3624EF4DD7F}"/>
              </a:ext>
            </a:extLst>
          </p:cNvPr>
          <p:cNvCxnSpPr>
            <a:cxnSpLocks/>
            <a:stCxn id="7" idx="2"/>
            <a:endCxn id="10" idx="0"/>
          </p:cNvCxnSpPr>
          <p:nvPr/>
        </p:nvCxnSpPr>
        <p:spPr>
          <a:xfrm flipH="1">
            <a:off x="6095999" y="2368387"/>
            <a:ext cx="1" cy="832057"/>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6EFD073C-0126-4850-87A7-42F2A30F2491}"/>
              </a:ext>
            </a:extLst>
          </p:cNvPr>
          <p:cNvSpPr/>
          <p:nvPr/>
        </p:nvSpPr>
        <p:spPr>
          <a:xfrm>
            <a:off x="5118542" y="3200444"/>
            <a:ext cx="1954913" cy="743336"/>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DATA</a:t>
            </a:r>
          </a:p>
          <a:p>
            <a:pPr algn="ctr"/>
            <a:r>
              <a:rPr lang="it-IT" dirty="0">
                <a:solidFill>
                  <a:schemeClr val="bg1"/>
                </a:solidFill>
              </a:rPr>
              <a:t>AUGUMENTATION</a:t>
            </a:r>
          </a:p>
        </p:txBody>
      </p:sp>
      <p:pic>
        <p:nvPicPr>
          <p:cNvPr id="12" name="Immagine 11">
            <a:extLst>
              <a:ext uri="{FF2B5EF4-FFF2-40B4-BE49-F238E27FC236}">
                <a16:creationId xmlns:a16="http://schemas.microsoft.com/office/drawing/2014/main" id="{BD784510-C825-4347-B126-0413E12CD9F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519108" y="1715405"/>
            <a:ext cx="782662" cy="905858"/>
          </a:xfrm>
          <a:prstGeom prst="rect">
            <a:avLst/>
          </a:prstGeom>
        </p:spPr>
      </p:pic>
    </p:spTree>
    <p:extLst>
      <p:ext uri="{BB962C8B-B14F-4D97-AF65-F5344CB8AC3E}">
        <p14:creationId xmlns:p14="http://schemas.microsoft.com/office/powerpoint/2010/main" val="423603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11490018-677E-4F4C-BC50-4EEA56314C75}"/>
              </a:ext>
            </a:extLst>
          </p:cNvPr>
          <p:cNvSpPr txBox="1"/>
          <p:nvPr/>
        </p:nvSpPr>
        <p:spPr>
          <a:xfrm>
            <a:off x="2877009" y="-4505"/>
            <a:ext cx="643798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ADDESTRAMENTO DEL MODELLO</a:t>
            </a:r>
          </a:p>
        </p:txBody>
      </p:sp>
      <p:sp>
        <p:nvSpPr>
          <p:cNvPr id="6" name="CasellaDiTesto 5">
            <a:extLst>
              <a:ext uri="{FF2B5EF4-FFF2-40B4-BE49-F238E27FC236}">
                <a16:creationId xmlns:a16="http://schemas.microsoft.com/office/drawing/2014/main" id="{3260CF2C-98B8-494C-BC16-5285D009DBF8}"/>
              </a:ext>
            </a:extLst>
          </p:cNvPr>
          <p:cNvSpPr txBox="1"/>
          <p:nvPr/>
        </p:nvSpPr>
        <p:spPr>
          <a:xfrm>
            <a:off x="1041506" y="584775"/>
            <a:ext cx="10108986" cy="369332"/>
          </a:xfrm>
          <a:prstGeom prst="rect">
            <a:avLst/>
          </a:prstGeom>
          <a:noFill/>
        </p:spPr>
        <p:txBody>
          <a:bodyPr wrap="none" rtlCol="0">
            <a:spAutoFit/>
          </a:bodyPr>
          <a:lstStyle/>
          <a:p>
            <a:pPr algn="ctr"/>
            <a:r>
              <a:rPr lang="it-IT" dirty="0">
                <a:solidFill>
                  <a:schemeClr val="bg1"/>
                </a:solidFill>
              </a:rPr>
              <a:t>L’insieme dei dati elaborati precedentemente viene diviso, in maniera pseudocasuale, in due sottoinsiemi:</a:t>
            </a:r>
          </a:p>
        </p:txBody>
      </p:sp>
      <p:cxnSp>
        <p:nvCxnSpPr>
          <p:cNvPr id="7" name="Connettore 2 6">
            <a:extLst>
              <a:ext uri="{FF2B5EF4-FFF2-40B4-BE49-F238E27FC236}">
                <a16:creationId xmlns:a16="http://schemas.microsoft.com/office/drawing/2014/main" id="{8617E7AE-56AF-4F53-B92E-9EB74407F271}"/>
              </a:ext>
            </a:extLst>
          </p:cNvPr>
          <p:cNvCxnSpPr>
            <a:cxnSpLocks/>
            <a:stCxn id="11" idx="1"/>
            <a:endCxn id="10" idx="0"/>
          </p:cNvCxnSpPr>
          <p:nvPr/>
        </p:nvCxnSpPr>
        <p:spPr>
          <a:xfrm flipH="1">
            <a:off x="3541645" y="1474128"/>
            <a:ext cx="1589155" cy="1104856"/>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41EFF08B-2FE8-4FF8-9044-55D378792048}"/>
              </a:ext>
            </a:extLst>
          </p:cNvPr>
          <p:cNvSpPr txBox="1"/>
          <p:nvPr/>
        </p:nvSpPr>
        <p:spPr>
          <a:xfrm>
            <a:off x="3923031" y="1657224"/>
            <a:ext cx="583814" cy="369332"/>
          </a:xfrm>
          <a:prstGeom prst="rect">
            <a:avLst/>
          </a:prstGeom>
          <a:noFill/>
        </p:spPr>
        <p:txBody>
          <a:bodyPr wrap="none" rtlCol="0">
            <a:spAutoFit/>
          </a:bodyPr>
          <a:lstStyle/>
          <a:p>
            <a:r>
              <a:rPr lang="it-IT" dirty="0">
                <a:solidFill>
                  <a:schemeClr val="bg1"/>
                </a:solidFill>
              </a:rPr>
              <a:t>90%</a:t>
            </a:r>
          </a:p>
        </p:txBody>
      </p:sp>
      <p:sp>
        <p:nvSpPr>
          <p:cNvPr id="9" name="CasellaDiTesto 8">
            <a:extLst>
              <a:ext uri="{FF2B5EF4-FFF2-40B4-BE49-F238E27FC236}">
                <a16:creationId xmlns:a16="http://schemas.microsoft.com/office/drawing/2014/main" id="{D13FFB9F-5E9E-4744-94D3-026775270278}"/>
              </a:ext>
            </a:extLst>
          </p:cNvPr>
          <p:cNvSpPr txBox="1"/>
          <p:nvPr/>
        </p:nvSpPr>
        <p:spPr>
          <a:xfrm>
            <a:off x="7695361" y="1657224"/>
            <a:ext cx="583814" cy="369332"/>
          </a:xfrm>
          <a:prstGeom prst="rect">
            <a:avLst/>
          </a:prstGeom>
          <a:noFill/>
        </p:spPr>
        <p:txBody>
          <a:bodyPr wrap="none" rtlCol="0">
            <a:spAutoFit/>
          </a:bodyPr>
          <a:lstStyle/>
          <a:p>
            <a:r>
              <a:rPr lang="it-IT" dirty="0">
                <a:solidFill>
                  <a:schemeClr val="bg1"/>
                </a:solidFill>
              </a:rPr>
              <a:t>10%</a:t>
            </a:r>
          </a:p>
        </p:txBody>
      </p:sp>
      <p:sp>
        <p:nvSpPr>
          <p:cNvPr id="10" name="Rettangolo con angoli arrotondati 9">
            <a:extLst>
              <a:ext uri="{FF2B5EF4-FFF2-40B4-BE49-F238E27FC236}">
                <a16:creationId xmlns:a16="http://schemas.microsoft.com/office/drawing/2014/main" id="{8C2EB8DE-7A0B-4632-B08D-B171E4FDA420}"/>
              </a:ext>
            </a:extLst>
          </p:cNvPr>
          <p:cNvSpPr/>
          <p:nvPr/>
        </p:nvSpPr>
        <p:spPr>
          <a:xfrm>
            <a:off x="2576445" y="2578984"/>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Training set</a:t>
            </a:r>
          </a:p>
        </p:txBody>
      </p:sp>
      <p:sp>
        <p:nvSpPr>
          <p:cNvPr id="11" name="Rettangolo con angoli arrotondati 10">
            <a:extLst>
              <a:ext uri="{FF2B5EF4-FFF2-40B4-BE49-F238E27FC236}">
                <a16:creationId xmlns:a16="http://schemas.microsoft.com/office/drawing/2014/main" id="{B6A8FA1C-6F01-47FE-AFCC-1032E1633F52}"/>
              </a:ext>
            </a:extLst>
          </p:cNvPr>
          <p:cNvSpPr/>
          <p:nvPr/>
        </p:nvSpPr>
        <p:spPr>
          <a:xfrm>
            <a:off x="5130800" y="1108368"/>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VoxCeleb</a:t>
            </a:r>
          </a:p>
          <a:p>
            <a:pPr algn="ctr"/>
            <a:r>
              <a:rPr lang="it-IT" dirty="0"/>
              <a:t>Dataset</a:t>
            </a:r>
          </a:p>
        </p:txBody>
      </p:sp>
      <p:sp>
        <p:nvSpPr>
          <p:cNvPr id="12" name="Rettangolo con angoli arrotondati 11">
            <a:extLst>
              <a:ext uri="{FF2B5EF4-FFF2-40B4-BE49-F238E27FC236}">
                <a16:creationId xmlns:a16="http://schemas.microsoft.com/office/drawing/2014/main" id="{D894CA16-06A2-4E42-92B3-ED8BC7934FF5}"/>
              </a:ext>
            </a:extLst>
          </p:cNvPr>
          <p:cNvSpPr/>
          <p:nvPr/>
        </p:nvSpPr>
        <p:spPr>
          <a:xfrm>
            <a:off x="7685155" y="2578984"/>
            <a:ext cx="1930400" cy="73152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Test set</a:t>
            </a:r>
          </a:p>
        </p:txBody>
      </p:sp>
      <p:cxnSp>
        <p:nvCxnSpPr>
          <p:cNvPr id="13" name="Connettore 2 12">
            <a:extLst>
              <a:ext uri="{FF2B5EF4-FFF2-40B4-BE49-F238E27FC236}">
                <a16:creationId xmlns:a16="http://schemas.microsoft.com/office/drawing/2014/main" id="{7AED73C7-F05A-426F-AFC0-3A1AA14E92B3}"/>
              </a:ext>
            </a:extLst>
          </p:cNvPr>
          <p:cNvCxnSpPr>
            <a:cxnSpLocks/>
            <a:stCxn id="11" idx="3"/>
            <a:endCxn id="12" idx="0"/>
          </p:cNvCxnSpPr>
          <p:nvPr/>
        </p:nvCxnSpPr>
        <p:spPr>
          <a:xfrm>
            <a:off x="7061200" y="1474128"/>
            <a:ext cx="1589155" cy="1104856"/>
          </a:xfrm>
          <a:prstGeom prst="straightConnector1">
            <a:avLst/>
          </a:prstGeom>
          <a:ln w="28575">
            <a:solidFill>
              <a:srgbClr val="09A7BA"/>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76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CD0981C-10A0-423B-AB75-8ED7494860F8}"/>
              </a:ext>
            </a:extLst>
          </p:cNvPr>
          <p:cNvSpPr txBox="1"/>
          <p:nvPr/>
        </p:nvSpPr>
        <p:spPr>
          <a:xfrm>
            <a:off x="3749858" y="0"/>
            <a:ext cx="46923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SPEAKER VERIFICATION</a:t>
            </a:r>
          </a:p>
        </p:txBody>
      </p:sp>
      <p:sp>
        <p:nvSpPr>
          <p:cNvPr id="6" name="CasellaDiTesto 5">
            <a:extLst>
              <a:ext uri="{FF2B5EF4-FFF2-40B4-BE49-F238E27FC236}">
                <a16:creationId xmlns:a16="http://schemas.microsoft.com/office/drawing/2014/main" id="{ECB6AA3C-7989-40D2-8146-97027B2DD768}"/>
              </a:ext>
            </a:extLst>
          </p:cNvPr>
          <p:cNvSpPr txBox="1"/>
          <p:nvPr/>
        </p:nvSpPr>
        <p:spPr>
          <a:xfrm>
            <a:off x="934720" y="584775"/>
            <a:ext cx="10322560" cy="923330"/>
          </a:xfrm>
          <a:prstGeom prst="rect">
            <a:avLst/>
          </a:prstGeom>
          <a:noFill/>
        </p:spPr>
        <p:txBody>
          <a:bodyPr wrap="square" rtlCol="0">
            <a:spAutoFit/>
          </a:bodyPr>
          <a:lstStyle/>
          <a:p>
            <a:pPr algn="ctr"/>
            <a:r>
              <a:rPr lang="it-IT" dirty="0">
                <a:solidFill>
                  <a:schemeClr val="bg1"/>
                </a:solidFill>
              </a:rPr>
              <a:t>Per il riconoscimento del parlante, come detto in precedenza, è stata utilizzata </a:t>
            </a:r>
          </a:p>
          <a:p>
            <a:pPr algn="ctr"/>
            <a:r>
              <a:rPr lang="it-IT" dirty="0">
                <a:solidFill>
                  <a:schemeClr val="bg1"/>
                </a:solidFill>
              </a:rPr>
              <a:t>la libreria </a:t>
            </a:r>
            <a:r>
              <a:rPr lang="it-IT" b="1" dirty="0">
                <a:solidFill>
                  <a:schemeClr val="bg1"/>
                </a:solidFill>
              </a:rPr>
              <a:t>“SpeechBrain” </a:t>
            </a:r>
            <a:r>
              <a:rPr lang="it-IT" dirty="0">
                <a:solidFill>
                  <a:schemeClr val="bg1"/>
                </a:solidFill>
              </a:rPr>
              <a:t>che ha permesso di utilizzare il modello </a:t>
            </a:r>
          </a:p>
          <a:p>
            <a:pPr algn="ctr"/>
            <a:r>
              <a:rPr lang="it-IT" dirty="0">
                <a:solidFill>
                  <a:schemeClr val="bg1"/>
                </a:solidFill>
              </a:rPr>
              <a:t>addestrato in precedenza e comparare due tracce audio, tramite funzioni incluse, dando in output:</a:t>
            </a:r>
          </a:p>
        </p:txBody>
      </p:sp>
      <p:sp>
        <p:nvSpPr>
          <p:cNvPr id="7" name="Rettangolo con angoli arrotondati 6">
            <a:extLst>
              <a:ext uri="{FF2B5EF4-FFF2-40B4-BE49-F238E27FC236}">
                <a16:creationId xmlns:a16="http://schemas.microsoft.com/office/drawing/2014/main" id="{748F4AC3-3EFC-493D-AFFC-E2DB60724C5F}"/>
              </a:ext>
            </a:extLst>
          </p:cNvPr>
          <p:cNvSpPr/>
          <p:nvPr/>
        </p:nvSpPr>
        <p:spPr>
          <a:xfrm>
            <a:off x="6583680" y="1655920"/>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PREDICTION</a:t>
            </a:r>
          </a:p>
        </p:txBody>
      </p:sp>
      <p:sp>
        <p:nvSpPr>
          <p:cNvPr id="8" name="Rettangolo con angoli arrotondati 7">
            <a:extLst>
              <a:ext uri="{FF2B5EF4-FFF2-40B4-BE49-F238E27FC236}">
                <a16:creationId xmlns:a16="http://schemas.microsoft.com/office/drawing/2014/main" id="{CF54CC75-7EFD-4AC5-AFE4-86AED9A0EB18}"/>
              </a:ext>
            </a:extLst>
          </p:cNvPr>
          <p:cNvSpPr/>
          <p:nvPr/>
        </p:nvSpPr>
        <p:spPr>
          <a:xfrm>
            <a:off x="3972560" y="1655920"/>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SCORE</a:t>
            </a:r>
          </a:p>
        </p:txBody>
      </p:sp>
    </p:spTree>
    <p:extLst>
      <p:ext uri="{BB962C8B-B14F-4D97-AF65-F5344CB8AC3E}">
        <p14:creationId xmlns:p14="http://schemas.microsoft.com/office/powerpoint/2010/main" val="288352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805429" y="2844225"/>
            <a:ext cx="258115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ESPERIMENTI</a:t>
            </a:r>
          </a:p>
        </p:txBody>
      </p:sp>
    </p:spTree>
    <p:extLst>
      <p:ext uri="{BB962C8B-B14F-4D97-AF65-F5344CB8AC3E}">
        <p14:creationId xmlns:p14="http://schemas.microsoft.com/office/powerpoint/2010/main" val="163571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86E1838-90B6-45DE-B08A-AD9808E93DF7}"/>
              </a:ext>
            </a:extLst>
          </p:cNvPr>
          <p:cNvSpPr txBox="1"/>
          <p:nvPr/>
        </p:nvSpPr>
        <p:spPr>
          <a:xfrm>
            <a:off x="4805434" y="0"/>
            <a:ext cx="2581156" cy="584775"/>
          </a:xfrm>
          <a:prstGeom prst="rect">
            <a:avLst/>
          </a:prstGeom>
          <a:noFill/>
        </p:spPr>
        <p:txBody>
          <a:bodyPr wrap="none" rtlCol="0">
            <a:spAutoFit/>
          </a:bodyPr>
          <a:lstStyle/>
          <a:p>
            <a:pPr algn="ctr"/>
            <a:r>
              <a:rPr lang="it-IT" sz="3200" b="1">
                <a:solidFill>
                  <a:schemeClr val="bg1"/>
                </a:solidFill>
                <a:latin typeface="Century Gothic" panose="020B0502020202020204" pitchFamily="34" charset="0"/>
              </a:rPr>
              <a:t>ESPERIMENTI</a:t>
            </a:r>
            <a:endParaRPr lang="it-IT" sz="3200" b="1" dirty="0">
              <a:solidFill>
                <a:schemeClr val="bg1"/>
              </a:solidFill>
              <a:latin typeface="Century Gothic" panose="020B0502020202020204" pitchFamily="34" charset="0"/>
            </a:endParaRPr>
          </a:p>
        </p:txBody>
      </p:sp>
      <p:pic>
        <p:nvPicPr>
          <p:cNvPr id="7" name="Picture 18" descr="Asus ROG: arriva il primo monitor con Display Stream Compression">
            <a:extLst>
              <a:ext uri="{FF2B5EF4-FFF2-40B4-BE49-F238E27FC236}">
                <a16:creationId xmlns:a16="http://schemas.microsoft.com/office/drawing/2014/main" id="{452987D1-B2D1-4A58-8127-56D32CEFD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360" y="2780665"/>
            <a:ext cx="2179277" cy="1296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20">
            <a:extLst>
              <a:ext uri="{FF2B5EF4-FFF2-40B4-BE49-F238E27FC236}">
                <a16:creationId xmlns:a16="http://schemas.microsoft.com/office/drawing/2014/main" id="{4D5EC6B8-BA1B-4B94-8CBB-C8D7E9ECE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159" y="1545665"/>
            <a:ext cx="899160" cy="89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DECBD4C4-23A8-474D-AA9D-97718012569A}"/>
              </a:ext>
            </a:extLst>
          </p:cNvPr>
          <p:cNvPicPr>
            <a:picLocks noChangeAspect="1"/>
          </p:cNvPicPr>
          <p:nvPr/>
        </p:nvPicPr>
        <p:blipFill>
          <a:blip r:embed="rId6"/>
          <a:stretch>
            <a:fillRect/>
          </a:stretch>
        </p:blipFill>
        <p:spPr>
          <a:xfrm>
            <a:off x="7853682" y="1545665"/>
            <a:ext cx="863277" cy="8991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Connettore curvo 9">
            <a:extLst>
              <a:ext uri="{FF2B5EF4-FFF2-40B4-BE49-F238E27FC236}">
                <a16:creationId xmlns:a16="http://schemas.microsoft.com/office/drawing/2014/main" id="{9F99ACBB-AB49-4675-889F-CB164D7C9AEF}"/>
              </a:ext>
            </a:extLst>
          </p:cNvPr>
          <p:cNvCxnSpPr>
            <a:cxnSpLocks/>
            <a:stCxn id="9" idx="2"/>
            <a:endCxn id="7" idx="3"/>
          </p:cNvCxnSpPr>
          <p:nvPr/>
        </p:nvCxnSpPr>
        <p:spPr>
          <a:xfrm rot="5400000">
            <a:off x="7243391" y="2387070"/>
            <a:ext cx="984176" cy="1099684"/>
          </a:xfrm>
          <a:prstGeom prst="curvedConnector2">
            <a:avLst/>
          </a:prstGeom>
          <a:ln w="38100">
            <a:solidFill>
              <a:schemeClr val="accent6"/>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1" name="Connettore curvo 10">
            <a:extLst>
              <a:ext uri="{FF2B5EF4-FFF2-40B4-BE49-F238E27FC236}">
                <a16:creationId xmlns:a16="http://schemas.microsoft.com/office/drawing/2014/main" id="{AB9723AD-50DE-48E6-8D1A-99ECD53E587A}"/>
              </a:ext>
            </a:extLst>
          </p:cNvPr>
          <p:cNvCxnSpPr>
            <a:cxnSpLocks/>
            <a:stCxn id="8" idx="2"/>
          </p:cNvCxnSpPr>
          <p:nvPr/>
        </p:nvCxnSpPr>
        <p:spPr>
          <a:xfrm rot="16200000" flipH="1">
            <a:off x="3955462" y="2378101"/>
            <a:ext cx="984175" cy="1117621"/>
          </a:xfrm>
          <a:prstGeom prst="curvedConnector2">
            <a:avLst/>
          </a:prstGeom>
          <a:ln w="38100">
            <a:solidFill>
              <a:srgbClr val="00B0F0"/>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2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838343"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rgbClr val="FFFFFF"/>
                </a:solidFill>
                <a:latin typeface="+mj-lt"/>
                <a:ea typeface="+mj-ea"/>
                <a:cs typeface="+mj-cs"/>
              </a:rPr>
              <a:t>DATASET: VOXCELEB</a:t>
            </a:r>
          </a:p>
        </p:txBody>
      </p:sp>
      <p:sp>
        <p:nvSpPr>
          <p:cNvPr id="9" name="CasellaDiTesto 8">
            <a:extLst>
              <a:ext uri="{FF2B5EF4-FFF2-40B4-BE49-F238E27FC236}">
                <a16:creationId xmlns:a16="http://schemas.microsoft.com/office/drawing/2014/main" id="{FAA3CE65-0604-452E-9CB9-BBAAD05634A9}"/>
              </a:ext>
            </a:extLst>
          </p:cNvPr>
          <p:cNvSpPr txBox="1"/>
          <p:nvPr/>
        </p:nvSpPr>
        <p:spPr>
          <a:xfrm>
            <a:off x="838344" y="2013625"/>
            <a:ext cx="4614759" cy="4163337"/>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sz="2000" b="1" dirty="0">
                <a:solidFill>
                  <a:srgbClr val="FFFFFF"/>
                </a:solidFill>
              </a:rPr>
              <a:t>VoxCeleb</a:t>
            </a:r>
            <a:r>
              <a:rPr lang="en-US" sz="2000" dirty="0">
                <a:solidFill>
                  <a:srgbClr val="FFFFFF"/>
                </a:solidFill>
              </a:rPr>
              <a:t> è un dataset audio-</a:t>
            </a:r>
            <a:r>
              <a:rPr lang="en-US" sz="2000" dirty="0" err="1">
                <a:solidFill>
                  <a:srgbClr val="FFFFFF"/>
                </a:solidFill>
              </a:rPr>
              <a:t>visivo</a:t>
            </a:r>
            <a:r>
              <a:rPr lang="en-US" sz="2000" dirty="0">
                <a:solidFill>
                  <a:srgbClr val="FFFFFF"/>
                </a:solidFill>
              </a:rPr>
              <a:t> composto </a:t>
            </a:r>
            <a:r>
              <a:rPr lang="en-US" sz="2000" dirty="0" err="1">
                <a:solidFill>
                  <a:srgbClr val="FFFFFF"/>
                </a:solidFill>
              </a:rPr>
              <a:t>sia</a:t>
            </a:r>
            <a:r>
              <a:rPr lang="en-US" sz="2000" dirty="0">
                <a:solidFill>
                  <a:srgbClr val="FFFFFF"/>
                </a:solidFill>
              </a:rPr>
              <a:t> da </a:t>
            </a:r>
            <a:r>
              <a:rPr lang="en-US" sz="2000" dirty="0" err="1">
                <a:solidFill>
                  <a:srgbClr val="FFFFFF"/>
                </a:solidFill>
              </a:rPr>
              <a:t>brevi</a:t>
            </a:r>
            <a:r>
              <a:rPr lang="en-US" sz="2000" dirty="0">
                <a:solidFill>
                  <a:srgbClr val="FFFFFF"/>
                </a:solidFill>
              </a:rPr>
              <a:t> </a:t>
            </a:r>
            <a:r>
              <a:rPr lang="en-US" sz="2000" dirty="0" err="1">
                <a:solidFill>
                  <a:srgbClr val="FFFFFF"/>
                </a:solidFill>
              </a:rPr>
              <a:t>tracce</a:t>
            </a:r>
            <a:r>
              <a:rPr lang="en-US" sz="2000" dirty="0">
                <a:solidFill>
                  <a:srgbClr val="FFFFFF"/>
                </a:solidFill>
              </a:rPr>
              <a:t> di </a:t>
            </a:r>
            <a:r>
              <a:rPr lang="en-US" sz="2000" dirty="0" err="1">
                <a:solidFill>
                  <a:srgbClr val="FFFFFF"/>
                </a:solidFill>
              </a:rPr>
              <a:t>parlato</a:t>
            </a:r>
            <a:r>
              <a:rPr lang="en-US" sz="2000" dirty="0">
                <a:solidFill>
                  <a:srgbClr val="FFFFFF"/>
                </a:solidFill>
              </a:rPr>
              <a:t> </a:t>
            </a:r>
            <a:r>
              <a:rPr lang="en-US" sz="2000" dirty="0" err="1">
                <a:solidFill>
                  <a:srgbClr val="FFFFFF"/>
                </a:solidFill>
              </a:rPr>
              <a:t>umano</a:t>
            </a:r>
            <a:r>
              <a:rPr lang="en-US" sz="2000" dirty="0">
                <a:solidFill>
                  <a:srgbClr val="FFFFFF"/>
                </a:solidFill>
              </a:rPr>
              <a:t>, </a:t>
            </a:r>
            <a:r>
              <a:rPr lang="en-US" sz="2000" dirty="0" err="1">
                <a:solidFill>
                  <a:srgbClr val="FFFFFF"/>
                </a:solidFill>
              </a:rPr>
              <a:t>sia</a:t>
            </a:r>
            <a:r>
              <a:rPr lang="en-US" sz="2000" dirty="0">
                <a:solidFill>
                  <a:srgbClr val="FFFFFF"/>
                </a:solidFill>
              </a:rPr>
              <a:t> da </a:t>
            </a:r>
            <a:r>
              <a:rPr lang="en-US" sz="2000" dirty="0" err="1">
                <a:solidFill>
                  <a:srgbClr val="FFFFFF"/>
                </a:solidFill>
              </a:rPr>
              <a:t>estratti</a:t>
            </a:r>
            <a:r>
              <a:rPr lang="en-US" sz="2000" dirty="0">
                <a:solidFill>
                  <a:srgbClr val="FFFFFF"/>
                </a:solidFill>
              </a:rPr>
              <a:t> video di </a:t>
            </a:r>
            <a:r>
              <a:rPr lang="en-US" sz="2000" dirty="0" err="1">
                <a:solidFill>
                  <a:srgbClr val="FFFFFF"/>
                </a:solidFill>
              </a:rPr>
              <a:t>interviste</a:t>
            </a:r>
            <a:r>
              <a:rPr lang="en-US" sz="2000" dirty="0">
                <a:solidFill>
                  <a:srgbClr val="FFFFFF"/>
                </a:solidFill>
              </a:rPr>
              <a:t> </a:t>
            </a:r>
            <a:r>
              <a:rPr lang="en-US" sz="2000" dirty="0" err="1">
                <a:solidFill>
                  <a:srgbClr val="FFFFFF"/>
                </a:solidFill>
              </a:rPr>
              <a:t>caricate</a:t>
            </a:r>
            <a:r>
              <a:rPr lang="en-US" sz="2000" dirty="0">
                <a:solidFill>
                  <a:srgbClr val="FFFFFF"/>
                </a:solidFill>
              </a:rPr>
              <a:t> </a:t>
            </a:r>
            <a:r>
              <a:rPr lang="en-US" sz="2000" dirty="0" err="1">
                <a:solidFill>
                  <a:srgbClr val="FFFFFF"/>
                </a:solidFill>
              </a:rPr>
              <a:t>su</a:t>
            </a:r>
            <a:r>
              <a:rPr lang="en-US" sz="2000" dirty="0">
                <a:solidFill>
                  <a:srgbClr val="FFFFFF"/>
                </a:solidFill>
              </a:rPr>
              <a:t> YouTube. È </a:t>
            </a:r>
            <a:r>
              <a:rPr lang="en-US" sz="2000" dirty="0" err="1">
                <a:solidFill>
                  <a:srgbClr val="FFFFFF"/>
                </a:solidFill>
              </a:rPr>
              <a:t>stato</a:t>
            </a:r>
            <a:r>
              <a:rPr lang="en-US" sz="2000" dirty="0">
                <a:solidFill>
                  <a:srgbClr val="FFFFFF"/>
                </a:solidFill>
              </a:rPr>
              <a:t> </a:t>
            </a:r>
            <a:r>
              <a:rPr lang="en-US" sz="2000" dirty="0" err="1">
                <a:solidFill>
                  <a:srgbClr val="FFFFFF"/>
                </a:solidFill>
              </a:rPr>
              <a:t>sviluppato</a:t>
            </a:r>
            <a:r>
              <a:rPr lang="en-US" sz="2000" dirty="0">
                <a:solidFill>
                  <a:srgbClr val="FFFFFF"/>
                </a:solidFill>
              </a:rPr>
              <a:t> dal “Visual Geometry Group”, del </a:t>
            </a:r>
            <a:r>
              <a:rPr lang="en-US" sz="2000" dirty="0" err="1">
                <a:solidFill>
                  <a:srgbClr val="FFFFFF"/>
                </a:solidFill>
              </a:rPr>
              <a:t>dipartimento</a:t>
            </a:r>
            <a:r>
              <a:rPr lang="en-US" sz="2000" dirty="0">
                <a:solidFill>
                  <a:srgbClr val="FFFFFF"/>
                </a:solidFill>
              </a:rPr>
              <a:t> di </a:t>
            </a:r>
            <a:r>
              <a:rPr lang="en-US" sz="2000" dirty="0" err="1">
                <a:solidFill>
                  <a:srgbClr val="FFFFFF"/>
                </a:solidFill>
              </a:rPr>
              <a:t>Scienze</a:t>
            </a:r>
            <a:r>
              <a:rPr lang="en-US" sz="2000" dirty="0">
                <a:solidFill>
                  <a:srgbClr val="FFFFFF"/>
                </a:solidFill>
              </a:rPr>
              <a:t> </a:t>
            </a:r>
            <a:r>
              <a:rPr lang="en-US" sz="2000" dirty="0" err="1">
                <a:solidFill>
                  <a:srgbClr val="FFFFFF"/>
                </a:solidFill>
              </a:rPr>
              <a:t>ingegneristiche</a:t>
            </a:r>
            <a:r>
              <a:rPr lang="en-US" sz="2000" dirty="0">
                <a:solidFill>
                  <a:srgbClr val="FFFFFF"/>
                </a:solidFill>
              </a:rPr>
              <a:t> </a:t>
            </a:r>
            <a:r>
              <a:rPr lang="en-US" sz="2000" dirty="0" err="1">
                <a:solidFill>
                  <a:srgbClr val="FFFFFF"/>
                </a:solidFill>
              </a:rPr>
              <a:t>dell’università</a:t>
            </a:r>
            <a:r>
              <a:rPr lang="en-US" sz="2000" dirty="0">
                <a:solidFill>
                  <a:srgbClr val="FFFFFF"/>
                </a:solidFill>
              </a:rPr>
              <a:t> di Oxford.</a:t>
            </a:r>
          </a:p>
        </p:txBody>
      </p:sp>
      <p:pic>
        <p:nvPicPr>
          <p:cNvPr id="2050" name="Picture 2" descr="Guide To VoxCeleb Datasets For Audio-Visual of Human Speech">
            <a:extLst>
              <a:ext uri="{FF2B5EF4-FFF2-40B4-BE49-F238E27FC236}">
                <a16:creationId xmlns:a16="http://schemas.microsoft.com/office/drawing/2014/main" id="{EF8C6115-FDB2-4845-AA2C-4D98B6DA84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97" r="27264"/>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93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5859F419-8532-408D-99BA-5BE6CD1D7EB0}"/>
              </a:ext>
            </a:extLst>
          </p:cNvPr>
          <p:cNvSpPr txBox="1"/>
          <p:nvPr/>
        </p:nvSpPr>
        <p:spPr>
          <a:xfrm>
            <a:off x="4016762" y="0"/>
            <a:ext cx="41585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DATASET: VOXCELEB</a:t>
            </a:r>
          </a:p>
        </p:txBody>
      </p:sp>
      <p:sp>
        <p:nvSpPr>
          <p:cNvPr id="11" name="CasellaDiTesto 10">
            <a:extLst>
              <a:ext uri="{FF2B5EF4-FFF2-40B4-BE49-F238E27FC236}">
                <a16:creationId xmlns:a16="http://schemas.microsoft.com/office/drawing/2014/main" id="{0EDE830C-E4D5-4115-BF90-D8EFABB6B92C}"/>
              </a:ext>
            </a:extLst>
          </p:cNvPr>
          <p:cNvSpPr txBox="1"/>
          <p:nvPr/>
        </p:nvSpPr>
        <p:spPr>
          <a:xfrm>
            <a:off x="934720" y="584775"/>
            <a:ext cx="10322560" cy="646331"/>
          </a:xfrm>
          <a:prstGeom prst="rect">
            <a:avLst/>
          </a:prstGeom>
          <a:noFill/>
        </p:spPr>
        <p:txBody>
          <a:bodyPr wrap="square" rtlCol="0">
            <a:spAutoFit/>
          </a:bodyPr>
          <a:lstStyle/>
          <a:p>
            <a:pPr algn="ctr"/>
            <a:r>
              <a:rPr lang="it-IT" dirty="0">
                <a:solidFill>
                  <a:schemeClr val="bg1"/>
                </a:solidFill>
              </a:rPr>
              <a:t>Il dataset è stato rilasciato in due momenti diversi, infatti abbiamo </a:t>
            </a:r>
          </a:p>
          <a:p>
            <a:pPr algn="ctr"/>
            <a:r>
              <a:rPr lang="it-IT" b="1" dirty="0">
                <a:solidFill>
                  <a:schemeClr val="bg1"/>
                </a:solidFill>
              </a:rPr>
              <a:t>VoxCeleb1</a:t>
            </a:r>
            <a:r>
              <a:rPr lang="it-IT" dirty="0">
                <a:solidFill>
                  <a:schemeClr val="bg1"/>
                </a:solidFill>
              </a:rPr>
              <a:t> e </a:t>
            </a:r>
            <a:r>
              <a:rPr lang="it-IT" b="1" dirty="0">
                <a:solidFill>
                  <a:schemeClr val="bg1"/>
                </a:solidFill>
              </a:rPr>
              <a:t>VoxCeleb2</a:t>
            </a:r>
            <a:r>
              <a:rPr lang="it-IT" dirty="0">
                <a:solidFill>
                  <a:schemeClr val="bg1"/>
                </a:solidFill>
              </a:rPr>
              <a:t>.</a:t>
            </a:r>
          </a:p>
        </p:txBody>
      </p:sp>
      <p:pic>
        <p:nvPicPr>
          <p:cNvPr id="3" name="Immagine 2">
            <a:extLst>
              <a:ext uri="{FF2B5EF4-FFF2-40B4-BE49-F238E27FC236}">
                <a16:creationId xmlns:a16="http://schemas.microsoft.com/office/drawing/2014/main" id="{BC8803D6-74FE-490A-B49E-B979CD88BA7D}"/>
              </a:ext>
            </a:extLst>
          </p:cNvPr>
          <p:cNvPicPr>
            <a:picLocks noChangeAspect="1"/>
          </p:cNvPicPr>
          <p:nvPr/>
        </p:nvPicPr>
        <p:blipFill>
          <a:blip r:embed="rId4"/>
          <a:stretch>
            <a:fillRect/>
          </a:stretch>
        </p:blipFill>
        <p:spPr>
          <a:xfrm>
            <a:off x="934720" y="1544320"/>
            <a:ext cx="3769564" cy="2122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39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86627"/>
            <a:ext cx="12192000" cy="6944627"/>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3685725" y="2844225"/>
            <a:ext cx="482055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RECOGNITION</a:t>
            </a:r>
          </a:p>
        </p:txBody>
      </p:sp>
    </p:spTree>
    <p:extLst>
      <p:ext uri="{BB962C8B-B14F-4D97-AF65-F5344CB8AC3E}">
        <p14:creationId xmlns:p14="http://schemas.microsoft.com/office/powerpoint/2010/main" val="1213779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5859F419-8532-408D-99BA-5BE6CD1D7EB0}"/>
              </a:ext>
            </a:extLst>
          </p:cNvPr>
          <p:cNvSpPr txBox="1"/>
          <p:nvPr/>
        </p:nvSpPr>
        <p:spPr>
          <a:xfrm>
            <a:off x="4016762" y="0"/>
            <a:ext cx="415851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DATASET: VOXCELEB</a:t>
            </a:r>
          </a:p>
        </p:txBody>
      </p:sp>
      <p:sp>
        <p:nvSpPr>
          <p:cNvPr id="11" name="CasellaDiTesto 10">
            <a:extLst>
              <a:ext uri="{FF2B5EF4-FFF2-40B4-BE49-F238E27FC236}">
                <a16:creationId xmlns:a16="http://schemas.microsoft.com/office/drawing/2014/main" id="{0EDE830C-E4D5-4115-BF90-D8EFABB6B92C}"/>
              </a:ext>
            </a:extLst>
          </p:cNvPr>
          <p:cNvSpPr txBox="1"/>
          <p:nvPr/>
        </p:nvSpPr>
        <p:spPr>
          <a:xfrm>
            <a:off x="934720"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Il dataset è stato rilasciato in due momenti diversi, infatti abbiamo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VoxCeleb1</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e </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VoxCeleb2</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3" name="Immagine 2">
            <a:extLst>
              <a:ext uri="{FF2B5EF4-FFF2-40B4-BE49-F238E27FC236}">
                <a16:creationId xmlns:a16="http://schemas.microsoft.com/office/drawing/2014/main" id="{BC8803D6-74FE-490A-B49E-B979CD88BA7D}"/>
              </a:ext>
            </a:extLst>
          </p:cNvPr>
          <p:cNvPicPr>
            <a:picLocks noChangeAspect="1"/>
          </p:cNvPicPr>
          <p:nvPr/>
        </p:nvPicPr>
        <p:blipFill>
          <a:blip r:embed="rId4"/>
          <a:stretch>
            <a:fillRect/>
          </a:stretch>
        </p:blipFill>
        <p:spPr>
          <a:xfrm>
            <a:off x="934720" y="1544320"/>
            <a:ext cx="383616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magine 3">
            <a:extLst>
              <a:ext uri="{FF2B5EF4-FFF2-40B4-BE49-F238E27FC236}">
                <a16:creationId xmlns:a16="http://schemas.microsoft.com/office/drawing/2014/main" id="{6F6BF2B2-E3D3-47B7-9E82-45272CCFBB00}"/>
              </a:ext>
            </a:extLst>
          </p:cNvPr>
          <p:cNvPicPr>
            <a:picLocks noChangeAspect="1"/>
          </p:cNvPicPr>
          <p:nvPr/>
        </p:nvPicPr>
        <p:blipFill>
          <a:blip r:embed="rId5"/>
          <a:stretch>
            <a:fillRect/>
          </a:stretch>
        </p:blipFill>
        <p:spPr>
          <a:xfrm>
            <a:off x="6840081" y="1544320"/>
            <a:ext cx="4417199"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188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2602121" y="0"/>
            <a:ext cx="698781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PREPARAZIONE CAMPIONI TESTING</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Calibri" panose="020F0502020204030204"/>
                <a:ea typeface="+mn-ea"/>
                <a:cs typeface="+mn-cs"/>
              </a:rPr>
              <a:t>Una volta ultimato il sistema di riconoscimento biometrico, prima di passare alla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alibri" panose="020F0502020204030204"/>
                <a:ea typeface="+mn-ea"/>
                <a:cs typeface="+mn-cs"/>
              </a:rPr>
              <a:t>Speaker Verification</a:t>
            </a:r>
            <a:r>
              <a:rPr kumimoji="0" lang="it-IT" sz="1800" b="0" i="0" u="none" strike="noStrike" kern="1200" cap="none" spc="0" normalizeH="0" baseline="0" noProof="0">
                <a:ln>
                  <a:noFill/>
                </a:ln>
                <a:solidFill>
                  <a:prstClr val="white"/>
                </a:solidFill>
                <a:effectLst/>
                <a:uLnTx/>
                <a:uFillTx/>
                <a:latin typeface="Calibri" panose="020F0502020204030204"/>
                <a:ea typeface="+mn-ea"/>
                <a:cs typeface="+mn-cs"/>
              </a:rPr>
              <a:t>, è stato preparato un set di dati per il testing</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2" descr="QA Testing Memes | Mailtrap">
            <a:extLst>
              <a:ext uri="{FF2B5EF4-FFF2-40B4-BE49-F238E27FC236}">
                <a16:creationId xmlns:a16="http://schemas.microsoft.com/office/drawing/2014/main" id="{BAF7FB5A-4F0A-4887-8C79-A4F2F32A8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168" y="2513651"/>
            <a:ext cx="2952616" cy="16370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2602121" y="0"/>
            <a:ext cx="69878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CAMPIONI TESTING</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646331"/>
          </a:xfrm>
          <a:prstGeom prst="rect">
            <a:avLst/>
          </a:prstGeom>
          <a:noFill/>
        </p:spPr>
        <p:txBody>
          <a:bodyPr wrap="square" rtlCol="0">
            <a:spAutoFit/>
          </a:bodyPr>
          <a:lstStyle/>
          <a:p>
            <a:pPr algn="ctr"/>
            <a:r>
              <a:rPr lang="it-IT" dirty="0">
                <a:solidFill>
                  <a:schemeClr val="tx1">
                    <a:lumMod val="75000"/>
                    <a:lumOff val="25000"/>
                  </a:schemeClr>
                </a:solidFill>
              </a:rPr>
              <a:t>Una volta ultimato il sistema di riconoscimento biometrico, prima di passare alla </a:t>
            </a:r>
          </a:p>
          <a:p>
            <a:pPr algn="ctr"/>
            <a:r>
              <a:rPr lang="it-IT" b="1" dirty="0">
                <a:solidFill>
                  <a:schemeClr val="tx1">
                    <a:lumMod val="75000"/>
                    <a:lumOff val="25000"/>
                  </a:schemeClr>
                </a:solidFill>
              </a:rPr>
              <a:t>Speaker Verification</a:t>
            </a:r>
            <a:r>
              <a:rPr lang="it-IT" dirty="0">
                <a:solidFill>
                  <a:schemeClr val="tx1">
                    <a:lumMod val="75000"/>
                    <a:lumOff val="25000"/>
                  </a:schemeClr>
                </a:solidFill>
              </a:rPr>
              <a:t>, è stato preparato un set di dati per il testing</a:t>
            </a:r>
          </a:p>
        </p:txBody>
      </p:sp>
      <p:pic>
        <p:nvPicPr>
          <p:cNvPr id="3" name="Elemento grafico 2" descr="Gruppo di persone con riempimento a tinta unita">
            <a:extLst>
              <a:ext uri="{FF2B5EF4-FFF2-40B4-BE49-F238E27FC236}">
                <a16:creationId xmlns:a16="http://schemas.microsoft.com/office/drawing/2014/main" id="{0FE716F2-B7BA-4676-82CD-2EABAAD3FF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7703" y="2122227"/>
            <a:ext cx="2613546" cy="2613546"/>
          </a:xfrm>
          <a:prstGeom prst="rect">
            <a:avLst/>
          </a:prstGeom>
        </p:spPr>
      </p:pic>
      <p:sp>
        <p:nvSpPr>
          <p:cNvPr id="9" name="CasellaDiTesto 8">
            <a:extLst>
              <a:ext uri="{FF2B5EF4-FFF2-40B4-BE49-F238E27FC236}">
                <a16:creationId xmlns:a16="http://schemas.microsoft.com/office/drawing/2014/main" id="{720787FB-7429-4472-B9F8-42B69F0788C5}"/>
              </a:ext>
            </a:extLst>
          </p:cNvPr>
          <p:cNvSpPr txBox="1"/>
          <p:nvPr/>
        </p:nvSpPr>
        <p:spPr>
          <a:xfrm>
            <a:off x="931672" y="1231106"/>
            <a:ext cx="10322560" cy="369332"/>
          </a:xfrm>
          <a:prstGeom prst="rect">
            <a:avLst/>
          </a:prstGeom>
          <a:noFill/>
        </p:spPr>
        <p:txBody>
          <a:bodyPr wrap="square" rtlCol="0">
            <a:spAutoFit/>
          </a:bodyPr>
          <a:lstStyle/>
          <a:p>
            <a:pPr algn="ctr"/>
            <a:r>
              <a:rPr lang="it-IT" dirty="0">
                <a:solidFill>
                  <a:schemeClr val="bg1"/>
                </a:solidFill>
              </a:rPr>
              <a:t>È stato chiesto a 20+ volontari di registrare delle tracce audio per testare le performance del sistema</a:t>
            </a:r>
          </a:p>
        </p:txBody>
      </p:sp>
    </p:spTree>
    <p:extLst>
      <p:ext uri="{BB962C8B-B14F-4D97-AF65-F5344CB8AC3E}">
        <p14:creationId xmlns:p14="http://schemas.microsoft.com/office/powerpoint/2010/main" val="2123222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1E28542-5A39-400D-B427-B582E9E9F3B1}"/>
              </a:ext>
            </a:extLst>
          </p:cNvPr>
          <p:cNvSpPr txBox="1"/>
          <p:nvPr/>
        </p:nvSpPr>
        <p:spPr>
          <a:xfrm>
            <a:off x="2602121" y="0"/>
            <a:ext cx="6987811"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PREPARAZIONE CAMPIONI TESTING</a:t>
            </a:r>
          </a:p>
        </p:txBody>
      </p:sp>
      <p:pic>
        <p:nvPicPr>
          <p:cNvPr id="3" name="Immagine 2">
            <a:extLst>
              <a:ext uri="{FF2B5EF4-FFF2-40B4-BE49-F238E27FC236}">
                <a16:creationId xmlns:a16="http://schemas.microsoft.com/office/drawing/2014/main" id="{47E5589B-1A1E-4F33-95D0-6C3E57110B8A}"/>
              </a:ext>
            </a:extLst>
          </p:cNvPr>
          <p:cNvPicPr>
            <a:picLocks noChangeAspect="1"/>
          </p:cNvPicPr>
          <p:nvPr/>
        </p:nvPicPr>
        <p:blipFill>
          <a:blip r:embed="rId4"/>
          <a:stretch>
            <a:fillRect/>
          </a:stretch>
        </p:blipFill>
        <p:spPr>
          <a:xfrm>
            <a:off x="3394922" y="2928685"/>
            <a:ext cx="5399108" cy="1158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asellaDiTesto 10">
            <a:extLst>
              <a:ext uri="{FF2B5EF4-FFF2-40B4-BE49-F238E27FC236}">
                <a16:creationId xmlns:a16="http://schemas.microsoft.com/office/drawing/2014/main" id="{6E314697-CAEA-4FB9-8E05-64A9C2D239E3}"/>
              </a:ext>
            </a:extLst>
          </p:cNvPr>
          <p:cNvSpPr txBox="1"/>
          <p:nvPr/>
        </p:nvSpPr>
        <p:spPr>
          <a:xfrm>
            <a:off x="938276" y="757200"/>
            <a:ext cx="10312400" cy="923330"/>
          </a:xfrm>
          <a:prstGeom prst="rect">
            <a:avLst/>
          </a:prstGeom>
          <a:noFill/>
        </p:spPr>
        <p:txBody>
          <a:bodyPr wrap="square">
            <a:spAutoFit/>
          </a:bodyPr>
          <a:lstStyle/>
          <a:p>
            <a:pPr algn="ctr"/>
            <a:r>
              <a:rPr lang="it-IT" dirty="0">
                <a:solidFill>
                  <a:schemeClr val="bg1"/>
                </a:solidFill>
              </a:rPr>
              <a:t>Ad ogni volontario è stata consegnata una guida per effettuare le registrazioni secondo un protocollo preciso. Come primo passo, è stato chiesto di utilizzare un software di editing audio, </a:t>
            </a:r>
            <a:r>
              <a:rPr lang="it-IT" b="1" dirty="0">
                <a:solidFill>
                  <a:schemeClr val="bg1"/>
                </a:solidFill>
              </a:rPr>
              <a:t>Audacity</a:t>
            </a:r>
            <a:r>
              <a:rPr lang="it-IT" dirty="0">
                <a:solidFill>
                  <a:schemeClr val="bg1"/>
                </a:solidFill>
              </a:rPr>
              <a:t>, un open-source software, disponibile su tutti i sistemi operativi.</a:t>
            </a:r>
          </a:p>
        </p:txBody>
      </p:sp>
    </p:spTree>
    <p:extLst>
      <p:ext uri="{BB962C8B-B14F-4D97-AF65-F5344CB8AC3E}">
        <p14:creationId xmlns:p14="http://schemas.microsoft.com/office/powerpoint/2010/main" val="420507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7017F0A2-727F-4264-A0FB-4A13C3A05074}"/>
              </a:ext>
            </a:extLst>
          </p:cNvPr>
          <p:cNvSpPr txBox="1"/>
          <p:nvPr/>
        </p:nvSpPr>
        <p:spPr>
          <a:xfrm>
            <a:off x="4521720" y="0"/>
            <a:ext cx="314861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TESTING FINALE</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DFC7616A-1BBA-468F-8882-629D3640A397}"/>
              </a:ext>
            </a:extLst>
          </p:cNvPr>
          <p:cNvSpPr txBox="1"/>
          <p:nvPr/>
        </p:nvSpPr>
        <p:spPr>
          <a:xfrm>
            <a:off x="934720" y="584775"/>
            <a:ext cx="1032256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Infine, ultimato il set di dati contenenti le impronte vocali dei volontari che hanno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preso parte al progetto, sono stati effettuati i test finali.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È possibile suddividere il testing in tre sottofasi:</a:t>
            </a:r>
          </a:p>
        </p:txBody>
      </p:sp>
      <p:sp>
        <p:nvSpPr>
          <p:cNvPr id="2" name="CasellaDiTesto 1">
            <a:extLst>
              <a:ext uri="{FF2B5EF4-FFF2-40B4-BE49-F238E27FC236}">
                <a16:creationId xmlns:a16="http://schemas.microsoft.com/office/drawing/2014/main" id="{3F492879-985A-4FCB-89B4-8E7A8750B8DC}"/>
              </a:ext>
            </a:extLst>
          </p:cNvPr>
          <p:cNvSpPr txBox="1"/>
          <p:nvPr/>
        </p:nvSpPr>
        <p:spPr>
          <a:xfrm>
            <a:off x="3014113" y="2197893"/>
            <a:ext cx="6160725" cy="923330"/>
          </a:xfrm>
          <a:prstGeom prst="rect">
            <a:avLst/>
          </a:prstGeom>
          <a:noFill/>
        </p:spPr>
        <p:txBody>
          <a:bodyPr wrap="none" rtlCol="0">
            <a:spAutoFit/>
          </a:bodyPr>
          <a:lstStyle/>
          <a:p>
            <a:pPr marL="342900" indent="-342900">
              <a:buFont typeface="+mj-lt"/>
              <a:buAutoNum type="arabicPeriod"/>
            </a:pPr>
            <a:r>
              <a:rPr lang="it-IT" dirty="0">
                <a:solidFill>
                  <a:schemeClr val="bg1"/>
                </a:solidFill>
              </a:rPr>
              <a:t>Verifica degli speakers utilizzando tracce con parlato fissato</a:t>
            </a:r>
          </a:p>
          <a:p>
            <a:pPr marL="342900" indent="-342900">
              <a:buFont typeface="+mj-lt"/>
              <a:buAutoNum type="arabicPeriod"/>
            </a:pPr>
            <a:r>
              <a:rPr lang="it-IT" dirty="0">
                <a:solidFill>
                  <a:schemeClr val="bg1"/>
                </a:solidFill>
              </a:rPr>
              <a:t>Verifica degli speakers utilizzando tracce con parlato casuale</a:t>
            </a:r>
          </a:p>
          <a:p>
            <a:pPr marL="342900" indent="-342900">
              <a:buFont typeface="+mj-lt"/>
              <a:buAutoNum type="arabicPeriod"/>
            </a:pPr>
            <a:r>
              <a:rPr lang="it-IT" dirty="0">
                <a:solidFill>
                  <a:schemeClr val="bg1"/>
                </a:solidFill>
              </a:rPr>
              <a:t>Verifica degli speakers utilizzando tracce alterate</a:t>
            </a:r>
          </a:p>
        </p:txBody>
      </p:sp>
    </p:spTree>
    <p:extLst>
      <p:ext uri="{BB962C8B-B14F-4D97-AF65-F5344CB8AC3E}">
        <p14:creationId xmlns:p14="http://schemas.microsoft.com/office/powerpoint/2010/main" val="378182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spTree>
    <p:extLst>
      <p:ext uri="{BB962C8B-B14F-4D97-AF65-F5344CB8AC3E}">
        <p14:creationId xmlns:p14="http://schemas.microsoft.com/office/powerpoint/2010/main" val="1778835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a:t>
            </a: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pic>
        <p:nvPicPr>
          <p:cNvPr id="3" name="Immagine 2">
            <a:extLst>
              <a:ext uri="{FF2B5EF4-FFF2-40B4-BE49-F238E27FC236}">
                <a16:creationId xmlns:a16="http://schemas.microsoft.com/office/drawing/2014/main" id="{C8229BBB-B64C-407B-B63B-95AC5BF9F4A1}"/>
              </a:ext>
            </a:extLst>
          </p:cNvPr>
          <p:cNvPicPr>
            <a:picLocks noChangeAspect="1"/>
          </p:cNvPicPr>
          <p:nvPr/>
        </p:nvPicPr>
        <p:blipFill>
          <a:blip r:embed="rId4"/>
          <a:stretch>
            <a:fillRect/>
          </a:stretch>
        </p:blipFill>
        <p:spPr>
          <a:xfrm>
            <a:off x="3337402" y="2466053"/>
            <a:ext cx="551414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27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2D3BFBE-A899-4F73-B372-D522C3443019}"/>
              </a:ext>
            </a:extLst>
          </p:cNvPr>
          <p:cNvSpPr txBox="1"/>
          <p:nvPr/>
        </p:nvSpPr>
        <p:spPr>
          <a:xfrm>
            <a:off x="5425012" y="0"/>
            <a:ext cx="13420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FASE 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 name="CasellaDiTesto 5">
            <a:extLst>
              <a:ext uri="{FF2B5EF4-FFF2-40B4-BE49-F238E27FC236}">
                <a16:creationId xmlns:a16="http://schemas.microsoft.com/office/drawing/2014/main" id="{50A3D576-5962-41B6-8D14-D5D1754B8DDA}"/>
              </a:ext>
            </a:extLst>
          </p:cNvPr>
          <p:cNvSpPr txBox="1"/>
          <p:nvPr/>
        </p:nvSpPr>
        <p:spPr>
          <a:xfrm>
            <a:off x="934720" y="584775"/>
            <a:ext cx="103225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state utilizzate solo le tracce vocali contenenti la frase prestabilita:</a:t>
            </a:r>
          </a:p>
        </p:txBody>
      </p:sp>
      <p:sp>
        <p:nvSpPr>
          <p:cNvPr id="7" name="CasellaDiTesto 6">
            <a:extLst>
              <a:ext uri="{FF2B5EF4-FFF2-40B4-BE49-F238E27FC236}">
                <a16:creationId xmlns:a16="http://schemas.microsoft.com/office/drawing/2014/main" id="{19B73A4C-6E73-468B-91C5-FDDEB4F5FC6A}"/>
              </a:ext>
            </a:extLst>
          </p:cNvPr>
          <p:cNvSpPr txBox="1"/>
          <p:nvPr/>
        </p:nvSpPr>
        <p:spPr>
          <a:xfrm>
            <a:off x="3828796" y="984884"/>
            <a:ext cx="4531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Calibri" panose="020F0502020204030204"/>
                <a:ea typeface="+mn-ea"/>
                <a:cs typeface="+mn-cs"/>
              </a:rPr>
              <a:t>“La vita è un biscotto ma se piove si scioglie”</a:t>
            </a:r>
          </a:p>
        </p:txBody>
      </p:sp>
      <p:pic>
        <p:nvPicPr>
          <p:cNvPr id="3" name="Immagine 2">
            <a:extLst>
              <a:ext uri="{FF2B5EF4-FFF2-40B4-BE49-F238E27FC236}">
                <a16:creationId xmlns:a16="http://schemas.microsoft.com/office/drawing/2014/main" id="{C8229BBB-B64C-407B-B63B-95AC5BF9F4A1}"/>
              </a:ext>
            </a:extLst>
          </p:cNvPr>
          <p:cNvPicPr>
            <a:picLocks noChangeAspect="1"/>
          </p:cNvPicPr>
          <p:nvPr/>
        </p:nvPicPr>
        <p:blipFill>
          <a:blip r:embed="rId4"/>
          <a:stretch>
            <a:fillRect/>
          </a:stretch>
        </p:blipFill>
        <p:spPr>
          <a:xfrm>
            <a:off x="3337402" y="2466053"/>
            <a:ext cx="5514147"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794" name="Picture 2" descr="I&amp;#39;ve Got The Power | Unity on the River in Amesbury">
            <a:extLst>
              <a:ext uri="{FF2B5EF4-FFF2-40B4-BE49-F238E27FC236}">
                <a16:creationId xmlns:a16="http://schemas.microsoft.com/office/drawing/2014/main" id="{C24358AB-5AE4-4735-B589-5995C8B68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694" y="4717657"/>
            <a:ext cx="1905001" cy="1328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34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FASE II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spTree>
    <p:extLst>
      <p:ext uri="{BB962C8B-B14F-4D97-AF65-F5344CB8AC3E}">
        <p14:creationId xmlns:p14="http://schemas.microsoft.com/office/powerpoint/2010/main" val="3735260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E5432E26-39DF-4ACD-84C8-153546BF13B0}"/>
              </a:ext>
            </a:extLst>
          </p:cNvPr>
          <p:cNvPicPr>
            <a:picLocks noChangeAspect="1"/>
          </p:cNvPicPr>
          <p:nvPr/>
        </p:nvPicPr>
        <p:blipFill>
          <a:blip r:embed="rId4"/>
          <a:stretch>
            <a:fillRect/>
          </a:stretch>
        </p:blipFill>
        <p:spPr>
          <a:xfrm>
            <a:off x="3351936" y="2814320"/>
            <a:ext cx="5488128"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647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D7EC150B-448E-4FBC-9EDB-EE885A5619EE}"/>
              </a:ext>
            </a:extLst>
          </p:cNvPr>
          <p:cNvSpPr txBox="1"/>
          <p:nvPr/>
        </p:nvSpPr>
        <p:spPr>
          <a:xfrm>
            <a:off x="3685725" y="6738"/>
            <a:ext cx="482055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RECOGNITION</a:t>
            </a:r>
          </a:p>
        </p:txBody>
      </p:sp>
      <p:sp>
        <p:nvSpPr>
          <p:cNvPr id="6" name="CasellaDiTesto 5">
            <a:extLst>
              <a:ext uri="{FF2B5EF4-FFF2-40B4-BE49-F238E27FC236}">
                <a16:creationId xmlns:a16="http://schemas.microsoft.com/office/drawing/2014/main" id="{F8E82754-13A7-4D9B-9AF9-C8158B89D64B}"/>
              </a:ext>
            </a:extLst>
          </p:cNvPr>
          <p:cNvSpPr txBox="1"/>
          <p:nvPr/>
        </p:nvSpPr>
        <p:spPr>
          <a:xfrm>
            <a:off x="787085" y="1745341"/>
            <a:ext cx="4692310"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SPEAKER VERIFICATION</a:t>
            </a:r>
          </a:p>
        </p:txBody>
      </p:sp>
      <p:sp>
        <p:nvSpPr>
          <p:cNvPr id="7" name="CasellaDiTesto 6">
            <a:extLst>
              <a:ext uri="{FF2B5EF4-FFF2-40B4-BE49-F238E27FC236}">
                <a16:creationId xmlns:a16="http://schemas.microsoft.com/office/drawing/2014/main" id="{E3356C62-D65B-4290-8EB6-50458767B2DB}"/>
              </a:ext>
            </a:extLst>
          </p:cNvPr>
          <p:cNvSpPr txBox="1"/>
          <p:nvPr/>
        </p:nvSpPr>
        <p:spPr>
          <a:xfrm>
            <a:off x="6712607" y="1745341"/>
            <a:ext cx="5044971"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SPEAKER IDENTIFICATION</a:t>
            </a:r>
          </a:p>
        </p:txBody>
      </p:sp>
      <p:cxnSp>
        <p:nvCxnSpPr>
          <p:cNvPr id="8" name="Connettore 2 7">
            <a:extLst>
              <a:ext uri="{FF2B5EF4-FFF2-40B4-BE49-F238E27FC236}">
                <a16:creationId xmlns:a16="http://schemas.microsoft.com/office/drawing/2014/main" id="{E946C154-365C-4572-8949-74CD9456564B}"/>
              </a:ext>
            </a:extLst>
          </p:cNvPr>
          <p:cNvCxnSpPr>
            <a:stCxn id="5" idx="2"/>
            <a:endCxn id="6" idx="0"/>
          </p:cNvCxnSpPr>
          <p:nvPr/>
        </p:nvCxnSpPr>
        <p:spPr>
          <a:xfrm flipH="1">
            <a:off x="3133240" y="591513"/>
            <a:ext cx="2962760" cy="1153828"/>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9" name="Connettore 2 8">
            <a:extLst>
              <a:ext uri="{FF2B5EF4-FFF2-40B4-BE49-F238E27FC236}">
                <a16:creationId xmlns:a16="http://schemas.microsoft.com/office/drawing/2014/main" id="{18ADACE5-8520-4BB6-8A94-7D7DDFAE95BB}"/>
              </a:ext>
            </a:extLst>
          </p:cNvPr>
          <p:cNvCxnSpPr>
            <a:cxnSpLocks/>
            <a:stCxn id="5" idx="2"/>
            <a:endCxn id="7" idx="0"/>
          </p:cNvCxnSpPr>
          <p:nvPr/>
        </p:nvCxnSpPr>
        <p:spPr>
          <a:xfrm>
            <a:off x="6096000" y="591513"/>
            <a:ext cx="3139093" cy="1153828"/>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10" name="Elemento grafico 9" descr="Badge dipendente contorno">
            <a:extLst>
              <a:ext uri="{FF2B5EF4-FFF2-40B4-BE49-F238E27FC236}">
                <a16:creationId xmlns:a16="http://schemas.microsoft.com/office/drawing/2014/main" id="{6803AC03-39EA-47A0-9A16-FE06A28A14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7314" y="2423160"/>
            <a:ext cx="914400" cy="914400"/>
          </a:xfrm>
          <a:prstGeom prst="rect">
            <a:avLst/>
          </a:prstGeom>
        </p:spPr>
      </p:pic>
      <p:pic>
        <p:nvPicPr>
          <p:cNvPr id="11" name="Elemento grafico 10" descr="Badge dipendente contorno">
            <a:extLst>
              <a:ext uri="{FF2B5EF4-FFF2-40B4-BE49-F238E27FC236}">
                <a16:creationId xmlns:a16="http://schemas.microsoft.com/office/drawing/2014/main" id="{AEA75754-0382-413C-9B5A-E7AB6C985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9028" y="2423160"/>
            <a:ext cx="914400" cy="914400"/>
          </a:xfrm>
          <a:prstGeom prst="rect">
            <a:avLst/>
          </a:prstGeom>
        </p:spPr>
      </p:pic>
      <p:pic>
        <p:nvPicPr>
          <p:cNvPr id="12" name="Immagine 11" descr="Immagine che contiene notte, scuro, silhouette&#10;&#10;Descrizione generata automaticamente">
            <a:extLst>
              <a:ext uri="{FF2B5EF4-FFF2-40B4-BE49-F238E27FC236}">
                <a16:creationId xmlns:a16="http://schemas.microsoft.com/office/drawing/2014/main" id="{4A9167A8-4D09-42D9-9B7D-34332CE41310}"/>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72827" y="1984388"/>
            <a:ext cx="1791943" cy="1791943"/>
          </a:xfrm>
          <a:prstGeom prst="rect">
            <a:avLst/>
          </a:prstGeom>
        </p:spPr>
      </p:pic>
      <p:pic>
        <p:nvPicPr>
          <p:cNvPr id="13" name="Elemento grafico 12" descr="Badge dipendente contorno">
            <a:extLst>
              <a:ext uri="{FF2B5EF4-FFF2-40B4-BE49-F238E27FC236}">
                <a16:creationId xmlns:a16="http://schemas.microsoft.com/office/drawing/2014/main" id="{C1B65675-83A6-424B-897D-ACC98B29B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0791" y="2344915"/>
            <a:ext cx="914400" cy="914400"/>
          </a:xfrm>
          <a:prstGeom prst="rect">
            <a:avLst/>
          </a:prstGeom>
        </p:spPr>
      </p:pic>
      <p:pic>
        <p:nvPicPr>
          <p:cNvPr id="14" name="Immagine 13" descr="Immagine che contiene notte, scuro, silhouette&#10;&#10;Descrizione generata automaticamente">
            <a:extLst>
              <a:ext uri="{FF2B5EF4-FFF2-40B4-BE49-F238E27FC236}">
                <a16:creationId xmlns:a16="http://schemas.microsoft.com/office/drawing/2014/main" id="{4ED7EF8B-C2CF-40C8-99D9-7D3CA5A40B36}"/>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57735" y="1906143"/>
            <a:ext cx="1791943" cy="1791943"/>
          </a:xfrm>
          <a:prstGeom prst="rect">
            <a:avLst/>
          </a:prstGeom>
        </p:spPr>
      </p:pic>
      <p:pic>
        <p:nvPicPr>
          <p:cNvPr id="15" name="Elemento grafico 14" descr="Badge dipendente contorno">
            <a:extLst>
              <a:ext uri="{FF2B5EF4-FFF2-40B4-BE49-F238E27FC236}">
                <a16:creationId xmlns:a16="http://schemas.microsoft.com/office/drawing/2014/main" id="{C506074C-011E-4A7C-8184-5B0078E23F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3191" y="2497315"/>
            <a:ext cx="914400" cy="914400"/>
          </a:xfrm>
          <a:prstGeom prst="rect">
            <a:avLst/>
          </a:prstGeom>
        </p:spPr>
      </p:pic>
      <p:pic>
        <p:nvPicPr>
          <p:cNvPr id="16" name="Elemento grafico 15" descr="Badge dipendente contorno">
            <a:extLst>
              <a:ext uri="{FF2B5EF4-FFF2-40B4-BE49-F238E27FC236}">
                <a16:creationId xmlns:a16="http://schemas.microsoft.com/office/drawing/2014/main" id="{5E672F72-795E-4323-BCC7-18D0639F1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45591" y="2649715"/>
            <a:ext cx="914400" cy="914400"/>
          </a:xfrm>
          <a:prstGeom prst="rect">
            <a:avLst/>
          </a:prstGeom>
        </p:spPr>
      </p:pic>
      <p:pic>
        <p:nvPicPr>
          <p:cNvPr id="17" name="Elemento grafico 16" descr="Badge dipendente contorno">
            <a:extLst>
              <a:ext uri="{FF2B5EF4-FFF2-40B4-BE49-F238E27FC236}">
                <a16:creationId xmlns:a16="http://schemas.microsoft.com/office/drawing/2014/main" id="{4C48884B-E57D-4127-A744-A3A269EAB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7991" y="2802115"/>
            <a:ext cx="914400" cy="914400"/>
          </a:xfrm>
          <a:prstGeom prst="rect">
            <a:avLst/>
          </a:prstGeom>
        </p:spPr>
      </p:pic>
      <p:pic>
        <p:nvPicPr>
          <p:cNvPr id="18" name="Elemento grafico 17" descr="Badge dipendente contorno">
            <a:extLst>
              <a:ext uri="{FF2B5EF4-FFF2-40B4-BE49-F238E27FC236}">
                <a16:creationId xmlns:a16="http://schemas.microsoft.com/office/drawing/2014/main" id="{1E0E4FC5-E4B8-42FE-ABAC-B19F3CE5F8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0391" y="2954515"/>
            <a:ext cx="914400" cy="914400"/>
          </a:xfrm>
          <a:prstGeom prst="rect">
            <a:avLst/>
          </a:prstGeom>
        </p:spPr>
      </p:pic>
      <p:pic>
        <p:nvPicPr>
          <p:cNvPr id="19" name="Elemento grafico 18" descr="Marketing contorno">
            <a:extLst>
              <a:ext uri="{FF2B5EF4-FFF2-40B4-BE49-F238E27FC236}">
                <a16:creationId xmlns:a16="http://schemas.microsoft.com/office/drawing/2014/main" id="{F1A6E880-5D10-412F-A043-F90A1FDAAC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2222" y="2497315"/>
            <a:ext cx="914400" cy="914400"/>
          </a:xfrm>
          <a:prstGeom prst="rect">
            <a:avLst/>
          </a:prstGeom>
        </p:spPr>
      </p:pic>
    </p:spTree>
    <p:extLst>
      <p:ext uri="{BB962C8B-B14F-4D97-AF65-F5344CB8AC3E}">
        <p14:creationId xmlns:p14="http://schemas.microsoft.com/office/powerpoint/2010/main" val="3218885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4" name="Immagine 3">
            <a:extLst>
              <a:ext uri="{FF2B5EF4-FFF2-40B4-BE49-F238E27FC236}">
                <a16:creationId xmlns:a16="http://schemas.microsoft.com/office/drawing/2014/main" id="{71FE8A83-3BBC-45B7-8105-424A45EC18E8}"/>
              </a:ext>
            </a:extLst>
          </p:cNvPr>
          <p:cNvPicPr>
            <a:picLocks noChangeAspect="1"/>
          </p:cNvPicPr>
          <p:nvPr/>
        </p:nvPicPr>
        <p:blipFill>
          <a:blip r:embed="rId4"/>
          <a:stretch>
            <a:fillRect/>
          </a:stretch>
        </p:blipFill>
        <p:spPr>
          <a:xfrm>
            <a:off x="3403036" y="2817939"/>
            <a:ext cx="5382879"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1523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469647E0-F6B2-4647-B849-F996A67A88E2}"/>
              </a:ext>
            </a:extLst>
          </p:cNvPr>
          <p:cNvPicPr>
            <a:picLocks noChangeAspect="1"/>
          </p:cNvPicPr>
          <p:nvPr/>
        </p:nvPicPr>
        <p:blipFill>
          <a:blip r:embed="rId4"/>
          <a:stretch>
            <a:fillRect/>
          </a:stretch>
        </p:blipFill>
        <p:spPr>
          <a:xfrm>
            <a:off x="3337847" y="2862374"/>
            <a:ext cx="5513257"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946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67304" y="0"/>
            <a:ext cx="14574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fase sono stati fatti test in maniera randomica, sia utilizzando tracce effettuate dallo stesso speaker, sia utilizzando tracce di speakers diversi con parlati differenti, in alcuni casi anche tracce in lingue diverse.</a:t>
            </a:r>
          </a:p>
        </p:txBody>
      </p:sp>
      <p:pic>
        <p:nvPicPr>
          <p:cNvPr id="3" name="Immagine 2">
            <a:extLst>
              <a:ext uri="{FF2B5EF4-FFF2-40B4-BE49-F238E27FC236}">
                <a16:creationId xmlns:a16="http://schemas.microsoft.com/office/drawing/2014/main" id="{469647E0-F6B2-4647-B849-F996A67A88E2}"/>
              </a:ext>
            </a:extLst>
          </p:cNvPr>
          <p:cNvPicPr>
            <a:picLocks noChangeAspect="1"/>
          </p:cNvPicPr>
          <p:nvPr/>
        </p:nvPicPr>
        <p:blipFill>
          <a:blip r:embed="rId4"/>
          <a:stretch>
            <a:fillRect/>
          </a:stretch>
        </p:blipFill>
        <p:spPr>
          <a:xfrm>
            <a:off x="3337847" y="2862374"/>
            <a:ext cx="5513257" cy="1693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818" name="Picture 2" descr="10 Keanu Reeves Memes That Are Too Hilarious For Words">
            <a:extLst>
              <a:ext uri="{FF2B5EF4-FFF2-40B4-BE49-F238E27FC236}">
                <a16:creationId xmlns:a16="http://schemas.microsoft.com/office/drawing/2014/main" id="{16F1E20C-D77B-4271-8713-96D2FE3C0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 y="5361517"/>
            <a:ext cx="2032000" cy="1058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7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In questa ultima fase di testing, si è voluto procedere effettuando un’alterazione delle tracce audio ricevute dai volontari e analizzare le risposte del sistema prima e dopo l’alterazione delle tracce.</a:t>
            </a:r>
          </a:p>
        </p:txBody>
      </p:sp>
    </p:spTree>
    <p:extLst>
      <p:ext uri="{BB962C8B-B14F-4D97-AF65-F5344CB8AC3E}">
        <p14:creationId xmlns:p14="http://schemas.microsoft.com/office/powerpoint/2010/main" val="1260291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1" name="CasellaDiTesto 10">
            <a:extLst>
              <a:ext uri="{FF2B5EF4-FFF2-40B4-BE49-F238E27FC236}">
                <a16:creationId xmlns:a16="http://schemas.microsoft.com/office/drawing/2014/main" id="{61107E07-8DAD-4DBC-B55D-22EE696940A2}"/>
              </a:ext>
            </a:extLst>
          </p:cNvPr>
          <p:cNvSpPr txBox="1"/>
          <p:nvPr/>
        </p:nvSpPr>
        <p:spPr>
          <a:xfrm>
            <a:off x="933196" y="584775"/>
            <a:ext cx="10322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In questa ultima fase di testing, si è voluto procedere effettuando un’alterazione delle tracce audio ricevute dai volontari e analizzare le risposte del sistema prima e dopo l’alterazione delle tracce.</a:t>
            </a:r>
          </a:p>
        </p:txBody>
      </p:sp>
      <p:sp>
        <p:nvSpPr>
          <p:cNvPr id="12" name="CasellaDiTesto 11">
            <a:extLst>
              <a:ext uri="{FF2B5EF4-FFF2-40B4-BE49-F238E27FC236}">
                <a16:creationId xmlns:a16="http://schemas.microsoft.com/office/drawing/2014/main" id="{28FCA0D0-7C54-4FA7-A8C4-4083AF37B769}"/>
              </a:ext>
            </a:extLst>
          </p:cNvPr>
          <p:cNvSpPr txBox="1"/>
          <p:nvPr/>
        </p:nvSpPr>
        <p:spPr>
          <a:xfrm>
            <a:off x="2706116" y="1243012"/>
            <a:ext cx="6776720" cy="369332"/>
          </a:xfrm>
          <a:prstGeom prst="rect">
            <a:avLst/>
          </a:prstGeom>
          <a:noFill/>
        </p:spPr>
        <p:txBody>
          <a:bodyPr wrap="square">
            <a:spAutoFit/>
          </a:bodyPr>
          <a:lstStyle/>
          <a:p>
            <a:r>
              <a:rPr lang="it-IT" dirty="0">
                <a:solidFill>
                  <a:schemeClr val="bg1"/>
                </a:solidFill>
              </a:rPr>
              <a:t>Il processo di alterazione è stata effettuato sempre con il tool </a:t>
            </a:r>
            <a:r>
              <a:rPr lang="it-IT" b="1" dirty="0">
                <a:solidFill>
                  <a:schemeClr val="bg1"/>
                </a:solidFill>
              </a:rPr>
              <a:t>Audacity</a:t>
            </a:r>
          </a:p>
        </p:txBody>
      </p:sp>
      <p:pic>
        <p:nvPicPr>
          <p:cNvPr id="5" name="Immagine 4">
            <a:extLst>
              <a:ext uri="{FF2B5EF4-FFF2-40B4-BE49-F238E27FC236}">
                <a16:creationId xmlns:a16="http://schemas.microsoft.com/office/drawing/2014/main" id="{E4168677-CDC3-49F5-8A6A-147FD0B66F8B}"/>
              </a:ext>
            </a:extLst>
          </p:cNvPr>
          <p:cNvPicPr>
            <a:picLocks noChangeAspect="1"/>
          </p:cNvPicPr>
          <p:nvPr/>
        </p:nvPicPr>
        <p:blipFill>
          <a:blip r:embed="rId4"/>
          <a:stretch>
            <a:fillRect/>
          </a:stretch>
        </p:blipFill>
        <p:spPr>
          <a:xfrm>
            <a:off x="3901529" y="1918274"/>
            <a:ext cx="4385893" cy="33945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664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5309596" y="0"/>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
        <p:nvSpPr>
          <p:cNvPr id="12" name="CasellaDiTesto 11">
            <a:extLst>
              <a:ext uri="{FF2B5EF4-FFF2-40B4-BE49-F238E27FC236}">
                <a16:creationId xmlns:a16="http://schemas.microsoft.com/office/drawing/2014/main" id="{28FCA0D0-7C54-4FA7-A8C4-4083AF37B769}"/>
              </a:ext>
            </a:extLst>
          </p:cNvPr>
          <p:cNvSpPr txBox="1"/>
          <p:nvPr/>
        </p:nvSpPr>
        <p:spPr>
          <a:xfrm>
            <a:off x="1353058" y="584775"/>
            <a:ext cx="989406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Come primo passaggio, quindi, è stata presa una traccia dal set di testing e tramite una delle tante funzioni di editing, si è scelto di cambiare l’intonazione del parlante nella traccia vocale.</a:t>
            </a:r>
            <a:endPar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1B7F49EF-5BD9-4BCA-94E2-17527319D2D8}"/>
              </a:ext>
            </a:extLst>
          </p:cNvPr>
          <p:cNvPicPr>
            <a:picLocks noChangeAspect="1"/>
          </p:cNvPicPr>
          <p:nvPr/>
        </p:nvPicPr>
        <p:blipFill>
          <a:blip r:embed="rId4"/>
          <a:stretch>
            <a:fillRect/>
          </a:stretch>
        </p:blipFill>
        <p:spPr>
          <a:xfrm>
            <a:off x="3382316" y="2789752"/>
            <a:ext cx="5427367" cy="1675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35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4">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l="8399" r="24919"/>
          <a:stretch/>
        </p:blipFill>
        <p:spPr>
          <a:xfrm>
            <a:off x="1" y="10"/>
            <a:ext cx="8129873" cy="6857990"/>
          </a:xfrm>
          <a:custGeom>
            <a:avLst/>
            <a:gdLst/>
            <a:ahLst/>
            <a:cxnLst/>
            <a:rect l="l" t="t" r="r" b="b"/>
            <a:pathLst>
              <a:path w="8129873" h="6858000">
                <a:moveTo>
                  <a:pt x="0" y="0"/>
                </a:moveTo>
                <a:lnTo>
                  <a:pt x="3511013" y="0"/>
                </a:lnTo>
                <a:lnTo>
                  <a:pt x="3645681" y="0"/>
                </a:lnTo>
                <a:lnTo>
                  <a:pt x="6510245" y="0"/>
                </a:lnTo>
                <a:lnTo>
                  <a:pt x="6514251" y="3148"/>
                </a:lnTo>
                <a:cubicBezTo>
                  <a:pt x="7500952" y="817446"/>
                  <a:pt x="8129873" y="2049777"/>
                  <a:pt x="8129873" y="3429000"/>
                </a:cubicBezTo>
                <a:cubicBezTo>
                  <a:pt x="8129873" y="4808224"/>
                  <a:pt x="7500952" y="6040555"/>
                  <a:pt x="6514251" y="6854853"/>
                </a:cubicBezTo>
                <a:lnTo>
                  <a:pt x="6510246" y="6858000"/>
                </a:lnTo>
                <a:lnTo>
                  <a:pt x="3645681" y="6858000"/>
                </a:lnTo>
                <a:lnTo>
                  <a:pt x="3511013" y="6858000"/>
                </a:lnTo>
                <a:lnTo>
                  <a:pt x="0" y="6858000"/>
                </a:lnTo>
                <a:close/>
              </a:path>
            </a:pathLst>
          </a:custGeom>
        </p:spPr>
      </p:pic>
      <p:sp>
        <p:nvSpPr>
          <p:cNvPr id="87" name="Freeform: Shape 86">
            <a:extLst>
              <a:ext uri="{FF2B5EF4-FFF2-40B4-BE49-F238E27FC236}">
                <a16:creationId xmlns:a16="http://schemas.microsoft.com/office/drawing/2014/main" id="{C8BE02AA-E698-46D0-AA0A-92BE000C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903" y="0"/>
            <a:ext cx="5618097" cy="6858000"/>
          </a:xfrm>
          <a:custGeom>
            <a:avLst/>
            <a:gdLst>
              <a:gd name="connsiteX0" fmla="*/ 0 w 5618097"/>
              <a:gd name="connsiteY0" fmla="*/ 0 h 6858000"/>
              <a:gd name="connsiteX1" fmla="*/ 2543718 w 5618097"/>
              <a:gd name="connsiteY1" fmla="*/ 0 h 6858000"/>
              <a:gd name="connsiteX2" fmla="*/ 3057210 w 5618097"/>
              <a:gd name="connsiteY2" fmla="*/ 0 h 6858000"/>
              <a:gd name="connsiteX3" fmla="*/ 5618097 w 5618097"/>
              <a:gd name="connsiteY3" fmla="*/ 0 h 6858000"/>
              <a:gd name="connsiteX4" fmla="*/ 5618097 w 5618097"/>
              <a:gd name="connsiteY4" fmla="*/ 6858000 h 6858000"/>
              <a:gd name="connsiteX5" fmla="*/ 3057210 w 5618097"/>
              <a:gd name="connsiteY5" fmla="*/ 6858000 h 6858000"/>
              <a:gd name="connsiteX6" fmla="*/ 2543718 w 5618097"/>
              <a:gd name="connsiteY6" fmla="*/ 6858000 h 6858000"/>
              <a:gd name="connsiteX7" fmla="*/ 1 w 5618097"/>
              <a:gd name="connsiteY7" fmla="*/ 6858000 h 6858000"/>
              <a:gd name="connsiteX8" fmla="*/ 4006 w 5618097"/>
              <a:gd name="connsiteY8" fmla="*/ 6854853 h 6858000"/>
              <a:gd name="connsiteX9" fmla="*/ 1619628 w 5618097"/>
              <a:gd name="connsiteY9" fmla="*/ 3429000 h 6858000"/>
              <a:gd name="connsiteX10" fmla="*/ 4006 w 5618097"/>
              <a:gd name="connsiteY10"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magine 5" descr="Immagine che contiene gabbia, rete&#10;&#10;Descrizione generata automaticamente">
            <a:extLst>
              <a:ext uri="{FF2B5EF4-FFF2-40B4-BE49-F238E27FC236}">
                <a16:creationId xmlns:a16="http://schemas.microsoft.com/office/drawing/2014/main" id="{FF2F6572-E977-40A5-861F-ACEEAB97D5FC}"/>
              </a:ext>
            </a:extLst>
          </p:cNvPr>
          <p:cNvPicPr>
            <a:picLocks noChangeAspect="1"/>
          </p:cNvPicPr>
          <p:nvPr/>
        </p:nvPicPr>
        <p:blipFill rotWithShape="1">
          <a:blip r:embed="rId4"/>
          <a:srcRect l="23441" r="33960"/>
          <a:stretch/>
        </p:blipFill>
        <p:spPr>
          <a:xfrm>
            <a:off x="6573903" y="10"/>
            <a:ext cx="5618097" cy="6857990"/>
          </a:xfrm>
          <a:custGeom>
            <a:avLst/>
            <a:gdLst/>
            <a:ahLst/>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12" name="CasellaDiTesto 11">
            <a:extLst>
              <a:ext uri="{FF2B5EF4-FFF2-40B4-BE49-F238E27FC236}">
                <a16:creationId xmlns:a16="http://schemas.microsoft.com/office/drawing/2014/main" id="{BF7521D8-4339-4719-BA1F-92360AB159C5}"/>
              </a:ext>
            </a:extLst>
          </p:cNvPr>
          <p:cNvSpPr txBox="1"/>
          <p:nvPr/>
        </p:nvSpPr>
        <p:spPr>
          <a:xfrm>
            <a:off x="1044714" y="1180198"/>
            <a:ext cx="5220844" cy="12311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Come si può notare dai risultati </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l’alterazione</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della traccia ha portato alla scoperta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di una grave </a:t>
            </a:r>
            <a:r>
              <a:rPr kumimoji="0" lang="it-IT" sz="2000" b="1" i="0" u="none" strike="noStrike" kern="1200" cap="none" spc="0" normalizeH="0" baseline="0" noProof="0" dirty="0">
                <a:ln>
                  <a:noFill/>
                </a:ln>
                <a:solidFill>
                  <a:srgbClr val="FF0000"/>
                </a:solidFill>
                <a:effectLst/>
                <a:uLnTx/>
                <a:uFillTx/>
                <a:latin typeface="Calibri" panose="020F0502020204030204"/>
                <a:ea typeface="+mn-ea"/>
                <a:cs typeface="+mn-cs"/>
              </a:rPr>
              <a:t>Vulnerabilità</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 sistema di riconoscimento biometrico. </a:t>
            </a:r>
            <a:endPar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32573C96-7DB6-4662-847E-A66C9AE6D670}"/>
              </a:ext>
            </a:extLst>
          </p:cNvPr>
          <p:cNvSpPr txBox="1"/>
          <p:nvPr/>
        </p:nvSpPr>
        <p:spPr>
          <a:xfrm>
            <a:off x="2868703" y="-31898"/>
            <a:ext cx="157286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FASE III</a:t>
            </a:r>
          </a:p>
        </p:txBody>
      </p:sp>
    </p:spTree>
    <p:extLst>
      <p:ext uri="{BB962C8B-B14F-4D97-AF65-F5344CB8AC3E}">
        <p14:creationId xmlns:p14="http://schemas.microsoft.com/office/powerpoint/2010/main" val="4064516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prstClr val="white"/>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prstClr val="white"/>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archiviato dal sistema.</a:t>
            </a:r>
          </a:p>
        </p:txBody>
      </p:sp>
    </p:spTree>
    <p:extLst>
      <p:ext uri="{BB962C8B-B14F-4D97-AF65-F5344CB8AC3E}">
        <p14:creationId xmlns:p14="http://schemas.microsoft.com/office/powerpoint/2010/main" val="4275556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r>
              <a:rPr lang="it-IT" dirty="0">
                <a:solidFill>
                  <a:schemeClr val="bg1"/>
                </a:solidFill>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indent="-285750">
              <a:buFont typeface="Arial" panose="020B0604020202020204" pitchFamily="34" charset="0"/>
              <a:buChar char="•"/>
            </a:pPr>
            <a:r>
              <a:rPr lang="it-IT" b="1" dirty="0">
                <a:solidFill>
                  <a:schemeClr val="bg1"/>
                </a:solidFill>
              </a:rPr>
              <a:t>Accuratezza</a:t>
            </a:r>
            <a:r>
              <a:rPr lang="it-IT" dirty="0">
                <a:solidFill>
                  <a:schemeClr val="bg1"/>
                </a:solidFill>
              </a:rPr>
              <a:t> del modello ECAPA-TDNN raggiunta dopo l’addestramento con il dataset VoxCeleb.</a:t>
            </a:r>
          </a:p>
          <a:p>
            <a:pPr marL="285750" indent="-285750">
              <a:buFont typeface="Arial" panose="020B0604020202020204" pitchFamily="34" charset="0"/>
              <a:buChar char="•"/>
            </a:pPr>
            <a:r>
              <a:rPr lang="it-IT" b="1" dirty="0" err="1">
                <a:solidFill>
                  <a:schemeClr val="tx1">
                    <a:lumMod val="75000"/>
                    <a:lumOff val="25000"/>
                  </a:schemeClr>
                </a:solidFill>
              </a:rPr>
              <a:t>Equal</a:t>
            </a:r>
            <a:r>
              <a:rPr lang="it-IT" b="1" dirty="0">
                <a:solidFill>
                  <a:schemeClr val="tx1">
                    <a:lumMod val="75000"/>
                    <a:lumOff val="25000"/>
                  </a:schemeClr>
                </a:solidFill>
              </a:rPr>
              <a:t> </a:t>
            </a:r>
            <a:r>
              <a:rPr lang="it-IT" b="1" dirty="0" err="1">
                <a:solidFill>
                  <a:schemeClr val="tx1">
                    <a:lumMod val="75000"/>
                    <a:lumOff val="25000"/>
                  </a:schemeClr>
                </a:solidFill>
              </a:rPr>
              <a:t>Error</a:t>
            </a:r>
            <a:r>
              <a:rPr lang="it-IT" b="1" dirty="0">
                <a:solidFill>
                  <a:schemeClr val="tx1">
                    <a:lumMod val="75000"/>
                    <a:lumOff val="25000"/>
                  </a:schemeClr>
                </a:solidFill>
              </a:rPr>
              <a:t> Rate </a:t>
            </a:r>
            <a:r>
              <a:rPr lang="it-IT" dirty="0">
                <a:solidFill>
                  <a:schemeClr val="tx1">
                    <a:lumMod val="75000"/>
                    <a:lumOff val="25000"/>
                  </a:schemeClr>
                </a:solidFill>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r>
              <a:rPr lang="it-IT" dirty="0">
                <a:solidFill>
                  <a:schemeClr val="bg1"/>
                </a:solidFill>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16512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sp>
        <p:nvSpPr>
          <p:cNvPr id="11" name="Rettangolo con angoli arrotondati 10">
            <a:extLst>
              <a:ext uri="{FF2B5EF4-FFF2-40B4-BE49-F238E27FC236}">
                <a16:creationId xmlns:a16="http://schemas.microsoft.com/office/drawing/2014/main" id="{FC1A34B6-87A8-4D25-AC52-96BC8BED30B1}"/>
              </a:ext>
            </a:extLst>
          </p:cNvPr>
          <p:cNvSpPr/>
          <p:nvPr/>
        </p:nvSpPr>
        <p:spPr>
          <a:xfrm>
            <a:off x="7265966"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Calibri" panose="020F0502020204030204"/>
              </a:rPr>
              <a:t>EER</a:t>
            </a: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 name="CasellaDiTesto 11">
            <a:extLst>
              <a:ext uri="{FF2B5EF4-FFF2-40B4-BE49-F238E27FC236}">
                <a16:creationId xmlns:a16="http://schemas.microsoft.com/office/drawing/2014/main" id="{27A98351-0175-4226-83CB-E3CF05DED738}"/>
              </a:ext>
            </a:extLst>
          </p:cNvPr>
          <p:cNvSpPr txBox="1"/>
          <p:nvPr/>
        </p:nvSpPr>
        <p:spPr>
          <a:xfrm>
            <a:off x="7592815" y="3875275"/>
            <a:ext cx="758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0,69%</a:t>
            </a:r>
          </a:p>
        </p:txBody>
      </p:sp>
      <p:sp>
        <p:nvSpPr>
          <p:cNvPr id="13" name="Freccia in giù 12">
            <a:extLst>
              <a:ext uri="{FF2B5EF4-FFF2-40B4-BE49-F238E27FC236}">
                <a16:creationId xmlns:a16="http://schemas.microsoft.com/office/drawing/2014/main" id="{29C95448-BF16-4FEF-A6B0-4F19A01944A3}"/>
              </a:ext>
            </a:extLst>
          </p:cNvPr>
          <p:cNvSpPr/>
          <p:nvPr/>
        </p:nvSpPr>
        <p:spPr>
          <a:xfrm>
            <a:off x="7758726"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68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A969F7A8-3265-4832-8CB2-CC0FB1171AE7}"/>
              </a:ext>
            </a:extLst>
          </p:cNvPr>
          <p:cNvSpPr txBox="1"/>
          <p:nvPr/>
        </p:nvSpPr>
        <p:spPr>
          <a:xfrm>
            <a:off x="3749845" y="10009"/>
            <a:ext cx="4692310" cy="584775"/>
          </a:xfrm>
          <a:prstGeom prst="rect">
            <a:avLst/>
          </a:prstGeom>
          <a:noFill/>
        </p:spPr>
        <p:txBody>
          <a:bodyPr wrap="none" rtlCol="0">
            <a:spAutoFit/>
          </a:bodyPr>
          <a:lstStyle/>
          <a:p>
            <a:r>
              <a:rPr lang="it-IT" sz="3200" b="1" dirty="0">
                <a:solidFill>
                  <a:schemeClr val="bg1"/>
                </a:solidFill>
                <a:latin typeface="Century Gothic" panose="020B0502020202020204" pitchFamily="34" charset="0"/>
              </a:rPr>
              <a:t>SPEAKER VERIFICATION</a:t>
            </a:r>
          </a:p>
        </p:txBody>
      </p:sp>
      <p:sp>
        <p:nvSpPr>
          <p:cNvPr id="6" name="CasellaDiTesto 5">
            <a:extLst>
              <a:ext uri="{FF2B5EF4-FFF2-40B4-BE49-F238E27FC236}">
                <a16:creationId xmlns:a16="http://schemas.microsoft.com/office/drawing/2014/main" id="{668DB2F9-78AF-42D5-89A2-5DDA5918FB01}"/>
              </a:ext>
            </a:extLst>
          </p:cNvPr>
          <p:cNvSpPr txBox="1"/>
          <p:nvPr/>
        </p:nvSpPr>
        <p:spPr>
          <a:xfrm>
            <a:off x="787085" y="1745341"/>
            <a:ext cx="2704587"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ENROLLMENT</a:t>
            </a:r>
          </a:p>
        </p:txBody>
      </p:sp>
      <p:sp>
        <p:nvSpPr>
          <p:cNvPr id="7" name="CasellaDiTesto 6">
            <a:extLst>
              <a:ext uri="{FF2B5EF4-FFF2-40B4-BE49-F238E27FC236}">
                <a16:creationId xmlns:a16="http://schemas.microsoft.com/office/drawing/2014/main" id="{9911CFE5-E6C9-47D6-BB0A-97019B2C2F40}"/>
              </a:ext>
            </a:extLst>
          </p:cNvPr>
          <p:cNvSpPr txBox="1"/>
          <p:nvPr/>
        </p:nvSpPr>
        <p:spPr>
          <a:xfrm>
            <a:off x="683691" y="2941982"/>
            <a:ext cx="2911374" cy="584775"/>
          </a:xfrm>
          <a:prstGeom prst="rect">
            <a:avLst/>
          </a:prstGeom>
          <a:noFill/>
          <a:ln>
            <a:solidFill>
              <a:srgbClr val="09A7BA"/>
            </a:solidFill>
          </a:ln>
        </p:spPr>
        <p:txBody>
          <a:bodyPr wrap="none" rtlCol="0">
            <a:spAutoFit/>
          </a:bodyPr>
          <a:lstStyle/>
          <a:p>
            <a:r>
              <a:rPr lang="it-IT" sz="3200" b="1" dirty="0">
                <a:solidFill>
                  <a:schemeClr val="bg1"/>
                </a:solidFill>
                <a:latin typeface="Century Gothic" panose="020B0502020202020204" pitchFamily="34" charset="0"/>
              </a:rPr>
              <a:t>VERIFICATION</a:t>
            </a:r>
          </a:p>
        </p:txBody>
      </p:sp>
      <p:pic>
        <p:nvPicPr>
          <p:cNvPr id="8" name="Рисунок 4" descr="User">
            <a:extLst>
              <a:ext uri="{FF2B5EF4-FFF2-40B4-BE49-F238E27FC236}">
                <a16:creationId xmlns:a16="http://schemas.microsoft.com/office/drawing/2014/main" id="{2053D541-B917-43DD-975B-4E1B5F410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5629" y="1570904"/>
            <a:ext cx="662157" cy="662157"/>
          </a:xfrm>
          <a:prstGeom prst="rect">
            <a:avLst/>
          </a:prstGeom>
        </p:spPr>
      </p:pic>
      <p:pic>
        <p:nvPicPr>
          <p:cNvPr id="9" name="Рисунок 4" descr="User">
            <a:extLst>
              <a:ext uri="{FF2B5EF4-FFF2-40B4-BE49-F238E27FC236}">
                <a16:creationId xmlns:a16="http://schemas.microsoft.com/office/drawing/2014/main" id="{7ED7801B-931D-41E9-BB96-45B62331A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95359" y="2786459"/>
            <a:ext cx="662157" cy="662157"/>
          </a:xfrm>
          <a:prstGeom prst="rect">
            <a:avLst/>
          </a:prstGeom>
        </p:spPr>
      </p:pic>
      <p:sp>
        <p:nvSpPr>
          <p:cNvPr id="10" name="CasellaDiTesto 9">
            <a:extLst>
              <a:ext uri="{FF2B5EF4-FFF2-40B4-BE49-F238E27FC236}">
                <a16:creationId xmlns:a16="http://schemas.microsoft.com/office/drawing/2014/main" id="{3A3B183D-BFF6-4300-B585-892B65729010}"/>
              </a:ext>
            </a:extLst>
          </p:cNvPr>
          <p:cNvSpPr txBox="1"/>
          <p:nvPr/>
        </p:nvSpPr>
        <p:spPr>
          <a:xfrm>
            <a:off x="4095359" y="2086982"/>
            <a:ext cx="631904" cy="338554"/>
          </a:xfrm>
          <a:prstGeom prst="rect">
            <a:avLst/>
          </a:prstGeom>
          <a:noFill/>
        </p:spPr>
        <p:txBody>
          <a:bodyPr wrap="none" rtlCol="0">
            <a:spAutoFit/>
          </a:bodyPr>
          <a:lstStyle/>
          <a:p>
            <a:r>
              <a:rPr lang="it-IT" sz="1600" b="1" dirty="0">
                <a:solidFill>
                  <a:schemeClr val="bg1"/>
                </a:solidFill>
              </a:rPr>
              <a:t>USER</a:t>
            </a:r>
            <a:endParaRPr lang="it-IT" b="1" dirty="0">
              <a:solidFill>
                <a:schemeClr val="bg1"/>
              </a:solidFill>
            </a:endParaRPr>
          </a:p>
        </p:txBody>
      </p:sp>
      <p:sp>
        <p:nvSpPr>
          <p:cNvPr id="11" name="CasellaDiTesto 10">
            <a:extLst>
              <a:ext uri="{FF2B5EF4-FFF2-40B4-BE49-F238E27FC236}">
                <a16:creationId xmlns:a16="http://schemas.microsoft.com/office/drawing/2014/main" id="{976353C9-4362-4FCF-9CD7-D514FBE9B94E}"/>
              </a:ext>
            </a:extLst>
          </p:cNvPr>
          <p:cNvSpPr txBox="1"/>
          <p:nvPr/>
        </p:nvSpPr>
        <p:spPr>
          <a:xfrm>
            <a:off x="4290522" y="3302536"/>
            <a:ext cx="306495" cy="338554"/>
          </a:xfrm>
          <a:prstGeom prst="rect">
            <a:avLst/>
          </a:prstGeom>
          <a:noFill/>
        </p:spPr>
        <p:txBody>
          <a:bodyPr wrap="none" rtlCol="0">
            <a:spAutoFit/>
          </a:bodyPr>
          <a:lstStyle/>
          <a:p>
            <a:pPr algn="ctr"/>
            <a:r>
              <a:rPr lang="it-IT" sz="1600" b="1" dirty="0">
                <a:solidFill>
                  <a:schemeClr val="bg1"/>
                </a:solidFill>
              </a:rPr>
              <a:t>V</a:t>
            </a:r>
            <a:endParaRPr lang="it-IT" b="1" dirty="0">
              <a:solidFill>
                <a:schemeClr val="bg1"/>
              </a:solidFill>
            </a:endParaRPr>
          </a:p>
        </p:txBody>
      </p:sp>
      <p:sp>
        <p:nvSpPr>
          <p:cNvPr id="12" name="CasellaDiTesto 11">
            <a:extLst>
              <a:ext uri="{FF2B5EF4-FFF2-40B4-BE49-F238E27FC236}">
                <a16:creationId xmlns:a16="http://schemas.microsoft.com/office/drawing/2014/main" id="{10B88A0E-4455-426B-A062-1EC3046E8632}"/>
              </a:ext>
            </a:extLst>
          </p:cNvPr>
          <p:cNvSpPr txBox="1"/>
          <p:nvPr/>
        </p:nvSpPr>
        <p:spPr>
          <a:xfrm>
            <a:off x="4848973" y="1535344"/>
            <a:ext cx="1857753" cy="646331"/>
          </a:xfrm>
          <a:prstGeom prst="rect">
            <a:avLst/>
          </a:prstGeom>
          <a:noFill/>
          <a:ln>
            <a:solidFill>
              <a:srgbClr val="09A7BA"/>
            </a:solidFill>
          </a:ln>
        </p:spPr>
        <p:txBody>
          <a:bodyPr wrap="none" rtlCol="0">
            <a:spAutoFit/>
          </a:bodyPr>
          <a:lstStyle/>
          <a:p>
            <a:pPr algn="ctr"/>
            <a:r>
              <a:rPr lang="it-IT" dirty="0">
                <a:solidFill>
                  <a:schemeClr val="bg1"/>
                </a:solidFill>
              </a:rPr>
              <a:t>ESTRAZIONE</a:t>
            </a:r>
          </a:p>
          <a:p>
            <a:pPr algn="ctr"/>
            <a:r>
              <a:rPr lang="it-IT" dirty="0">
                <a:solidFill>
                  <a:schemeClr val="bg1"/>
                </a:solidFill>
              </a:rPr>
              <a:t>CARATTERISTICHE</a:t>
            </a:r>
          </a:p>
        </p:txBody>
      </p:sp>
      <p:sp>
        <p:nvSpPr>
          <p:cNvPr id="13" name="CasellaDiTesto 12">
            <a:extLst>
              <a:ext uri="{FF2B5EF4-FFF2-40B4-BE49-F238E27FC236}">
                <a16:creationId xmlns:a16="http://schemas.microsoft.com/office/drawing/2014/main" id="{F7C7D598-17D2-4C88-98FA-144D5295631D}"/>
              </a:ext>
            </a:extLst>
          </p:cNvPr>
          <p:cNvSpPr txBox="1"/>
          <p:nvPr/>
        </p:nvSpPr>
        <p:spPr>
          <a:xfrm>
            <a:off x="7170892" y="1535344"/>
            <a:ext cx="1131785" cy="646331"/>
          </a:xfrm>
          <a:prstGeom prst="rect">
            <a:avLst/>
          </a:prstGeom>
          <a:noFill/>
          <a:ln>
            <a:solidFill>
              <a:srgbClr val="09A7BA"/>
            </a:solidFill>
          </a:ln>
        </p:spPr>
        <p:txBody>
          <a:bodyPr wrap="none" rtlCol="0">
            <a:spAutoFit/>
          </a:bodyPr>
          <a:lstStyle/>
          <a:p>
            <a:pPr algn="ctr"/>
            <a:r>
              <a:rPr lang="it-IT" dirty="0">
                <a:solidFill>
                  <a:schemeClr val="bg1"/>
                </a:solidFill>
              </a:rPr>
              <a:t>TRAINING</a:t>
            </a:r>
          </a:p>
          <a:p>
            <a:pPr algn="ctr"/>
            <a:r>
              <a:rPr lang="it-IT" dirty="0">
                <a:solidFill>
                  <a:schemeClr val="bg1"/>
                </a:solidFill>
              </a:rPr>
              <a:t>MODELLO</a:t>
            </a:r>
          </a:p>
        </p:txBody>
      </p:sp>
      <p:sp>
        <p:nvSpPr>
          <p:cNvPr id="14" name="CasellaDiTesto 13">
            <a:extLst>
              <a:ext uri="{FF2B5EF4-FFF2-40B4-BE49-F238E27FC236}">
                <a16:creationId xmlns:a16="http://schemas.microsoft.com/office/drawing/2014/main" id="{F05E9C45-874A-4CEF-AC04-287CC540D8A1}"/>
              </a:ext>
            </a:extLst>
          </p:cNvPr>
          <p:cNvSpPr txBox="1"/>
          <p:nvPr/>
        </p:nvSpPr>
        <p:spPr>
          <a:xfrm>
            <a:off x="4858705" y="2825483"/>
            <a:ext cx="1857753" cy="646331"/>
          </a:xfrm>
          <a:prstGeom prst="rect">
            <a:avLst/>
          </a:prstGeom>
          <a:noFill/>
          <a:ln>
            <a:solidFill>
              <a:srgbClr val="09A7BA"/>
            </a:solidFill>
          </a:ln>
        </p:spPr>
        <p:txBody>
          <a:bodyPr wrap="none" rtlCol="0">
            <a:spAutoFit/>
          </a:bodyPr>
          <a:lstStyle/>
          <a:p>
            <a:pPr algn="ctr"/>
            <a:r>
              <a:rPr lang="it-IT" dirty="0">
                <a:solidFill>
                  <a:schemeClr val="bg1"/>
                </a:solidFill>
              </a:rPr>
              <a:t>ESTRAZIONE</a:t>
            </a:r>
          </a:p>
          <a:p>
            <a:pPr algn="ctr"/>
            <a:r>
              <a:rPr lang="it-IT" dirty="0">
                <a:solidFill>
                  <a:schemeClr val="bg1"/>
                </a:solidFill>
              </a:rPr>
              <a:t>CARATTERISTICHE</a:t>
            </a:r>
          </a:p>
        </p:txBody>
      </p:sp>
      <p:sp>
        <p:nvSpPr>
          <p:cNvPr id="15" name="CasellaDiTesto 14">
            <a:extLst>
              <a:ext uri="{FF2B5EF4-FFF2-40B4-BE49-F238E27FC236}">
                <a16:creationId xmlns:a16="http://schemas.microsoft.com/office/drawing/2014/main" id="{357D94CB-1311-4F9A-87EE-4461166093E6}"/>
              </a:ext>
            </a:extLst>
          </p:cNvPr>
          <p:cNvSpPr txBox="1"/>
          <p:nvPr/>
        </p:nvSpPr>
        <p:spPr>
          <a:xfrm>
            <a:off x="8015628" y="2856490"/>
            <a:ext cx="1395318" cy="646331"/>
          </a:xfrm>
          <a:prstGeom prst="rect">
            <a:avLst/>
          </a:prstGeom>
          <a:noFill/>
          <a:ln>
            <a:solidFill>
              <a:srgbClr val="09A7BA"/>
            </a:solidFill>
          </a:ln>
        </p:spPr>
        <p:txBody>
          <a:bodyPr wrap="none" rtlCol="0">
            <a:spAutoFit/>
          </a:bodyPr>
          <a:lstStyle/>
          <a:p>
            <a:pPr algn="ctr"/>
            <a:r>
              <a:rPr lang="it-IT" dirty="0">
                <a:solidFill>
                  <a:schemeClr val="bg1"/>
                </a:solidFill>
              </a:rPr>
              <a:t>CONFRONTO</a:t>
            </a:r>
          </a:p>
          <a:p>
            <a:pPr algn="ctr"/>
            <a:r>
              <a:rPr lang="it-IT" dirty="0">
                <a:solidFill>
                  <a:schemeClr val="bg1"/>
                </a:solidFill>
              </a:rPr>
              <a:t>IDENTITÀ</a:t>
            </a:r>
          </a:p>
        </p:txBody>
      </p:sp>
      <p:sp>
        <p:nvSpPr>
          <p:cNvPr id="16" name="CasellaDiTesto 15">
            <a:extLst>
              <a:ext uri="{FF2B5EF4-FFF2-40B4-BE49-F238E27FC236}">
                <a16:creationId xmlns:a16="http://schemas.microsoft.com/office/drawing/2014/main" id="{53799B5E-F221-40A3-B4D5-9285CE81D943}"/>
              </a:ext>
            </a:extLst>
          </p:cNvPr>
          <p:cNvSpPr txBox="1"/>
          <p:nvPr/>
        </p:nvSpPr>
        <p:spPr>
          <a:xfrm>
            <a:off x="10439814" y="2994989"/>
            <a:ext cx="1113318" cy="369332"/>
          </a:xfrm>
          <a:prstGeom prst="rect">
            <a:avLst/>
          </a:prstGeom>
          <a:noFill/>
          <a:ln>
            <a:solidFill>
              <a:srgbClr val="09A7BA"/>
            </a:solidFill>
          </a:ln>
        </p:spPr>
        <p:txBody>
          <a:bodyPr wrap="none" rtlCol="0">
            <a:spAutoFit/>
          </a:bodyPr>
          <a:lstStyle/>
          <a:p>
            <a:pPr algn="ctr"/>
            <a:r>
              <a:rPr lang="it-IT" dirty="0">
                <a:solidFill>
                  <a:schemeClr val="bg1"/>
                </a:solidFill>
              </a:rPr>
              <a:t>DECISORE</a:t>
            </a:r>
          </a:p>
        </p:txBody>
      </p:sp>
      <p:cxnSp>
        <p:nvCxnSpPr>
          <p:cNvPr id="17" name="Connettore 2 16">
            <a:extLst>
              <a:ext uri="{FF2B5EF4-FFF2-40B4-BE49-F238E27FC236}">
                <a16:creationId xmlns:a16="http://schemas.microsoft.com/office/drawing/2014/main" id="{6EED900F-C27D-498F-A4EF-70A420468766}"/>
              </a:ext>
            </a:extLst>
          </p:cNvPr>
          <p:cNvCxnSpPr>
            <a:cxnSpLocks/>
            <a:stCxn id="12" idx="3"/>
            <a:endCxn id="13" idx="1"/>
          </p:cNvCxnSpPr>
          <p:nvPr/>
        </p:nvCxnSpPr>
        <p:spPr>
          <a:xfrm>
            <a:off x="6706726" y="1858510"/>
            <a:ext cx="464166" cy="0"/>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8" name="Connettore 2 17">
            <a:extLst>
              <a:ext uri="{FF2B5EF4-FFF2-40B4-BE49-F238E27FC236}">
                <a16:creationId xmlns:a16="http://schemas.microsoft.com/office/drawing/2014/main" id="{51D01A29-FA36-425E-8D1E-B8610E927FFC}"/>
              </a:ext>
            </a:extLst>
          </p:cNvPr>
          <p:cNvCxnSpPr>
            <a:cxnSpLocks/>
            <a:stCxn id="13" idx="3"/>
          </p:cNvCxnSpPr>
          <p:nvPr/>
        </p:nvCxnSpPr>
        <p:spPr>
          <a:xfrm flipV="1">
            <a:off x="8302677" y="1852311"/>
            <a:ext cx="694198" cy="6199"/>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9" name="Connettore 2 18">
            <a:extLst>
              <a:ext uri="{FF2B5EF4-FFF2-40B4-BE49-F238E27FC236}">
                <a16:creationId xmlns:a16="http://schemas.microsoft.com/office/drawing/2014/main" id="{F8A5552E-24F0-43C4-9916-83EEBA37F255}"/>
              </a:ext>
            </a:extLst>
          </p:cNvPr>
          <p:cNvCxnSpPr>
            <a:cxnSpLocks/>
            <a:endCxn id="15" idx="1"/>
          </p:cNvCxnSpPr>
          <p:nvPr/>
        </p:nvCxnSpPr>
        <p:spPr>
          <a:xfrm>
            <a:off x="6753302" y="3179655"/>
            <a:ext cx="1262326" cy="1"/>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0" name="Connettore 2 19">
            <a:extLst>
              <a:ext uri="{FF2B5EF4-FFF2-40B4-BE49-F238E27FC236}">
                <a16:creationId xmlns:a16="http://schemas.microsoft.com/office/drawing/2014/main" id="{1F8A272F-4F27-4951-BFA1-A7B80F29D002}"/>
              </a:ext>
            </a:extLst>
          </p:cNvPr>
          <p:cNvCxnSpPr>
            <a:cxnSpLocks/>
            <a:stCxn id="15" idx="3"/>
            <a:endCxn id="16" idx="1"/>
          </p:cNvCxnSpPr>
          <p:nvPr/>
        </p:nvCxnSpPr>
        <p:spPr>
          <a:xfrm flipV="1">
            <a:off x="9410946" y="3179655"/>
            <a:ext cx="1028868" cy="1"/>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1" name="Connettore a gomito 20">
            <a:extLst>
              <a:ext uri="{FF2B5EF4-FFF2-40B4-BE49-F238E27FC236}">
                <a16:creationId xmlns:a16="http://schemas.microsoft.com/office/drawing/2014/main" id="{8DAEE2C5-C690-4434-893C-FA9DCA22F4BB}"/>
              </a:ext>
            </a:extLst>
          </p:cNvPr>
          <p:cNvCxnSpPr>
            <a:cxnSpLocks/>
            <a:stCxn id="8" idx="0"/>
          </p:cNvCxnSpPr>
          <p:nvPr/>
        </p:nvCxnSpPr>
        <p:spPr>
          <a:xfrm rot="5400000" flipH="1" flipV="1">
            <a:off x="6836228" y="-920822"/>
            <a:ext cx="72206" cy="4911246"/>
          </a:xfrm>
          <a:prstGeom prst="bentConnector3">
            <a:avLst>
              <a:gd name="adj1" fmla="val 4165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a gomito 22">
            <a:extLst>
              <a:ext uri="{FF2B5EF4-FFF2-40B4-BE49-F238E27FC236}">
                <a16:creationId xmlns:a16="http://schemas.microsoft.com/office/drawing/2014/main" id="{7F26395B-FD64-475B-9A36-B72F1F85ADF2}"/>
              </a:ext>
            </a:extLst>
          </p:cNvPr>
          <p:cNvCxnSpPr>
            <a:cxnSpLocks/>
            <a:stCxn id="11" idx="2"/>
            <a:endCxn id="16" idx="2"/>
          </p:cNvCxnSpPr>
          <p:nvPr/>
        </p:nvCxnSpPr>
        <p:spPr>
          <a:xfrm rot="5400000" flipH="1" flipV="1">
            <a:off x="7581736" y="226354"/>
            <a:ext cx="276769" cy="6552703"/>
          </a:xfrm>
          <a:prstGeom prst="bentConnector3">
            <a:avLst>
              <a:gd name="adj1" fmla="val -82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AAC94F61-D2FA-4C9A-9331-6EEC32124883}"/>
              </a:ext>
            </a:extLst>
          </p:cNvPr>
          <p:cNvSpPr txBox="1"/>
          <p:nvPr/>
        </p:nvSpPr>
        <p:spPr>
          <a:xfrm>
            <a:off x="6074298" y="3526757"/>
            <a:ext cx="1893275" cy="369332"/>
          </a:xfrm>
          <a:prstGeom prst="rect">
            <a:avLst/>
          </a:prstGeom>
          <a:noFill/>
        </p:spPr>
        <p:txBody>
          <a:bodyPr wrap="none" rtlCol="0">
            <a:spAutoFit/>
          </a:bodyPr>
          <a:lstStyle/>
          <a:p>
            <a:r>
              <a:rPr lang="it-IT" dirty="0">
                <a:solidFill>
                  <a:schemeClr val="bg1"/>
                </a:solidFill>
              </a:rPr>
              <a:t>Identità dichiarata</a:t>
            </a:r>
          </a:p>
        </p:txBody>
      </p:sp>
      <p:sp>
        <p:nvSpPr>
          <p:cNvPr id="25" name="CasellaDiTesto 24">
            <a:extLst>
              <a:ext uri="{FF2B5EF4-FFF2-40B4-BE49-F238E27FC236}">
                <a16:creationId xmlns:a16="http://schemas.microsoft.com/office/drawing/2014/main" id="{23C883D0-BBB4-4912-A3CD-700A9101330F}"/>
              </a:ext>
            </a:extLst>
          </p:cNvPr>
          <p:cNvSpPr txBox="1"/>
          <p:nvPr/>
        </p:nvSpPr>
        <p:spPr>
          <a:xfrm>
            <a:off x="6031880" y="923274"/>
            <a:ext cx="1983748" cy="369332"/>
          </a:xfrm>
          <a:prstGeom prst="rect">
            <a:avLst/>
          </a:prstGeom>
          <a:noFill/>
        </p:spPr>
        <p:txBody>
          <a:bodyPr wrap="none" rtlCol="0">
            <a:spAutoFit/>
          </a:bodyPr>
          <a:lstStyle/>
          <a:p>
            <a:r>
              <a:rPr lang="it-IT" dirty="0">
                <a:solidFill>
                  <a:schemeClr val="bg1"/>
                </a:solidFill>
              </a:rPr>
              <a:t>Identità dell’utente</a:t>
            </a:r>
          </a:p>
        </p:txBody>
      </p:sp>
      <p:sp>
        <p:nvSpPr>
          <p:cNvPr id="26" name="CasellaDiTesto 25">
            <a:extLst>
              <a:ext uri="{FF2B5EF4-FFF2-40B4-BE49-F238E27FC236}">
                <a16:creationId xmlns:a16="http://schemas.microsoft.com/office/drawing/2014/main" id="{9CE5AA3D-FDB9-49A5-B7DD-890F7368425B}"/>
              </a:ext>
            </a:extLst>
          </p:cNvPr>
          <p:cNvSpPr txBox="1"/>
          <p:nvPr/>
        </p:nvSpPr>
        <p:spPr>
          <a:xfrm>
            <a:off x="11104078" y="1960784"/>
            <a:ext cx="845103" cy="369332"/>
          </a:xfrm>
          <a:prstGeom prst="rect">
            <a:avLst/>
          </a:prstGeom>
          <a:noFill/>
        </p:spPr>
        <p:txBody>
          <a:bodyPr wrap="none" rtlCol="0">
            <a:spAutoFit/>
          </a:bodyPr>
          <a:lstStyle/>
          <a:p>
            <a:r>
              <a:rPr lang="it-IT" dirty="0">
                <a:solidFill>
                  <a:schemeClr val="bg1"/>
                </a:solidFill>
              </a:rPr>
              <a:t>SI / NO</a:t>
            </a:r>
          </a:p>
        </p:txBody>
      </p:sp>
      <p:cxnSp>
        <p:nvCxnSpPr>
          <p:cNvPr id="27" name="Connettore 2 26">
            <a:extLst>
              <a:ext uri="{FF2B5EF4-FFF2-40B4-BE49-F238E27FC236}">
                <a16:creationId xmlns:a16="http://schemas.microsoft.com/office/drawing/2014/main" id="{988D8BAE-7F02-42ED-80CF-B5B48DA43FA6}"/>
              </a:ext>
            </a:extLst>
          </p:cNvPr>
          <p:cNvCxnSpPr>
            <a:cxnSpLocks/>
            <a:endCxn id="26" idx="2"/>
          </p:cNvCxnSpPr>
          <p:nvPr/>
        </p:nvCxnSpPr>
        <p:spPr>
          <a:xfrm flipV="1">
            <a:off x="11009724" y="2330116"/>
            <a:ext cx="516906" cy="611866"/>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8" name="Connettore 2 27">
            <a:extLst>
              <a:ext uri="{FF2B5EF4-FFF2-40B4-BE49-F238E27FC236}">
                <a16:creationId xmlns:a16="http://schemas.microsoft.com/office/drawing/2014/main" id="{7B9C34A9-911E-4916-9107-D080EE50917F}"/>
              </a:ext>
            </a:extLst>
          </p:cNvPr>
          <p:cNvCxnSpPr>
            <a:cxnSpLocks/>
            <a:endCxn id="15" idx="0"/>
          </p:cNvCxnSpPr>
          <p:nvPr/>
        </p:nvCxnSpPr>
        <p:spPr>
          <a:xfrm flipH="1">
            <a:off x="8713287" y="2205924"/>
            <a:ext cx="614667" cy="650566"/>
          </a:xfrm>
          <a:prstGeom prst="straightConnector1">
            <a:avLst/>
          </a:prstGeom>
          <a:ln w="38100">
            <a:solidFill>
              <a:srgbClr val="09A7BA"/>
            </a:solidFill>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29" name="Immagine 28" descr="Immagine che contiene notte, scuro, silhouette&#10;&#10;Descrizione generata automaticamente">
            <a:extLst>
              <a:ext uri="{FF2B5EF4-FFF2-40B4-BE49-F238E27FC236}">
                <a16:creationId xmlns:a16="http://schemas.microsoft.com/office/drawing/2014/main" id="{C5808395-44FE-434D-B492-C9FCD11018BC}"/>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36875" y="1107940"/>
            <a:ext cx="1446688" cy="1446688"/>
          </a:xfrm>
          <a:prstGeom prst="rect">
            <a:avLst/>
          </a:prstGeom>
        </p:spPr>
      </p:pic>
      <p:sp>
        <p:nvSpPr>
          <p:cNvPr id="30" name="CasellaDiTesto 29">
            <a:extLst>
              <a:ext uri="{FF2B5EF4-FFF2-40B4-BE49-F238E27FC236}">
                <a16:creationId xmlns:a16="http://schemas.microsoft.com/office/drawing/2014/main" id="{A290DDC8-A642-4E3E-B0BB-1697A1C1ECAA}"/>
              </a:ext>
            </a:extLst>
          </p:cNvPr>
          <p:cNvSpPr txBox="1"/>
          <p:nvPr/>
        </p:nvSpPr>
        <p:spPr>
          <a:xfrm>
            <a:off x="9227546" y="1937942"/>
            <a:ext cx="1071960" cy="307777"/>
          </a:xfrm>
          <a:prstGeom prst="rect">
            <a:avLst/>
          </a:prstGeom>
          <a:noFill/>
        </p:spPr>
        <p:txBody>
          <a:bodyPr wrap="none" rtlCol="0">
            <a:spAutoFit/>
          </a:bodyPr>
          <a:lstStyle/>
          <a:p>
            <a:r>
              <a:rPr lang="it-IT" sz="1400" dirty="0">
                <a:solidFill>
                  <a:schemeClr val="bg1"/>
                </a:solidFill>
              </a:rPr>
              <a:t>VOICEPRINT</a:t>
            </a:r>
          </a:p>
        </p:txBody>
      </p:sp>
      <p:pic>
        <p:nvPicPr>
          <p:cNvPr id="31" name="Immagine 30" descr="Immagine che contiene abbigliamento, maschera&#10;&#10;Descrizione generata automaticamente">
            <a:extLst>
              <a:ext uri="{FF2B5EF4-FFF2-40B4-BE49-F238E27FC236}">
                <a16:creationId xmlns:a16="http://schemas.microsoft.com/office/drawing/2014/main" id="{88C8801B-F004-43BC-8DE9-8631C5CCC94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60520" y="2786459"/>
            <a:ext cx="321105" cy="366387"/>
          </a:xfrm>
          <a:prstGeom prst="rect">
            <a:avLst/>
          </a:prstGeom>
        </p:spPr>
      </p:pic>
    </p:spTree>
    <p:extLst>
      <p:ext uri="{BB962C8B-B14F-4D97-AF65-F5344CB8AC3E}">
        <p14:creationId xmlns:p14="http://schemas.microsoft.com/office/powerpoint/2010/main" val="1237560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3048" y="0"/>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3517567" y="0"/>
            <a:ext cx="51507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PRESTAZIONI DEL SISTEMA</a:t>
            </a:r>
          </a:p>
        </p:txBody>
      </p:sp>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Per quanto riguarda le prestazioni del sistema proposto, bisogna soffermarsi su due punti fondamentali:</a:t>
            </a:r>
          </a:p>
        </p:txBody>
      </p:sp>
      <p:sp>
        <p:nvSpPr>
          <p:cNvPr id="24" name="CasellaDiTesto 23">
            <a:extLst>
              <a:ext uri="{FF2B5EF4-FFF2-40B4-BE49-F238E27FC236}">
                <a16:creationId xmlns:a16="http://schemas.microsoft.com/office/drawing/2014/main" id="{D6015479-4C4E-4760-9F00-49E936C082AA}"/>
              </a:ext>
            </a:extLst>
          </p:cNvPr>
          <p:cNvSpPr txBox="1"/>
          <p:nvPr/>
        </p:nvSpPr>
        <p:spPr>
          <a:xfrm>
            <a:off x="3044951" y="1077217"/>
            <a:ext cx="60960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Accuratezza</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 del modello ECAPA-TDNN raggiunta dopo l’addestramento con il dataset VoxCeleb.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Equal</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800" b="1" i="0" u="none" strike="noStrike" kern="1200" cap="none" spc="0" normalizeH="0" baseline="0" noProof="0" dirty="0" err="1">
                <a:ln>
                  <a:noFill/>
                </a:ln>
                <a:solidFill>
                  <a:schemeClr val="bg1"/>
                </a:solidFill>
                <a:effectLst/>
                <a:uLnTx/>
                <a:uFillTx/>
                <a:latin typeface="Calibri" panose="020F0502020204030204"/>
                <a:ea typeface="+mn-ea"/>
                <a:cs typeface="+mn-cs"/>
              </a:rPr>
              <a:t>Error</a:t>
            </a:r>
            <a:r>
              <a:rPr kumimoji="0" lang="it-IT" sz="1800" b="1" i="0" u="none" strike="noStrike" kern="1200" cap="none" spc="0" normalizeH="0" baseline="0" noProof="0" dirty="0">
                <a:ln>
                  <a:noFill/>
                </a:ln>
                <a:solidFill>
                  <a:schemeClr val="bg1"/>
                </a:solidFill>
                <a:effectLst/>
                <a:uLnTx/>
                <a:uFillTx/>
                <a:latin typeface="Calibri" panose="020F0502020204030204"/>
                <a:ea typeface="+mn-ea"/>
                <a:cs typeface="+mn-cs"/>
              </a:rPr>
              <a:t> Rate </a:t>
            </a: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archiviato dal sistema.</a:t>
            </a:r>
          </a:p>
        </p:txBody>
      </p:sp>
      <p:sp>
        <p:nvSpPr>
          <p:cNvPr id="25" name="Rettangolo con angoli arrotondati 24">
            <a:extLst>
              <a:ext uri="{FF2B5EF4-FFF2-40B4-BE49-F238E27FC236}">
                <a16:creationId xmlns:a16="http://schemas.microsoft.com/office/drawing/2014/main" id="{35C09EEF-935D-4504-85E5-5AE5B499F92F}"/>
              </a:ext>
            </a:extLst>
          </p:cNvPr>
          <p:cNvSpPr/>
          <p:nvPr/>
        </p:nvSpPr>
        <p:spPr>
          <a:xfrm>
            <a:off x="3517567"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ACCURACY </a:t>
            </a:r>
          </a:p>
        </p:txBody>
      </p:sp>
      <p:sp>
        <p:nvSpPr>
          <p:cNvPr id="15" name="CasellaDiTesto 14">
            <a:extLst>
              <a:ext uri="{FF2B5EF4-FFF2-40B4-BE49-F238E27FC236}">
                <a16:creationId xmlns:a16="http://schemas.microsoft.com/office/drawing/2014/main" id="{F9F8A103-135B-4746-A675-64E75FD8CD77}"/>
              </a:ext>
            </a:extLst>
          </p:cNvPr>
          <p:cNvSpPr txBox="1"/>
          <p:nvPr/>
        </p:nvSpPr>
        <p:spPr>
          <a:xfrm>
            <a:off x="3779494" y="3875275"/>
            <a:ext cx="888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chemeClr val="bg1"/>
                </a:solidFill>
                <a:effectLst/>
                <a:uLnTx/>
                <a:uFillTx/>
                <a:latin typeface="Calibri" panose="020F0502020204030204"/>
                <a:ea typeface="+mn-ea"/>
                <a:cs typeface="+mn-cs"/>
              </a:rPr>
              <a:t>98-99%</a:t>
            </a:r>
          </a:p>
        </p:txBody>
      </p:sp>
      <p:sp>
        <p:nvSpPr>
          <p:cNvPr id="17" name="Freccia in giù 16">
            <a:extLst>
              <a:ext uri="{FF2B5EF4-FFF2-40B4-BE49-F238E27FC236}">
                <a16:creationId xmlns:a16="http://schemas.microsoft.com/office/drawing/2014/main" id="{48A4E5AC-EA08-4BBC-A371-FEFAD34027AE}"/>
              </a:ext>
            </a:extLst>
          </p:cNvPr>
          <p:cNvSpPr/>
          <p:nvPr/>
        </p:nvSpPr>
        <p:spPr>
          <a:xfrm>
            <a:off x="4010327"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Rettangolo con angoli arrotondati 10">
            <a:extLst>
              <a:ext uri="{FF2B5EF4-FFF2-40B4-BE49-F238E27FC236}">
                <a16:creationId xmlns:a16="http://schemas.microsoft.com/office/drawing/2014/main" id="{FC1A34B6-87A8-4D25-AC52-96BC8BED30B1}"/>
              </a:ext>
            </a:extLst>
          </p:cNvPr>
          <p:cNvSpPr/>
          <p:nvPr/>
        </p:nvSpPr>
        <p:spPr>
          <a:xfrm>
            <a:off x="7265966" y="2505421"/>
            <a:ext cx="1412240" cy="436960"/>
          </a:xfrm>
          <a:prstGeom prst="roundRect">
            <a:avLst/>
          </a:prstGeom>
          <a:solidFill>
            <a:srgbClr val="09A7BA">
              <a:alpha val="0"/>
            </a:srgbClr>
          </a:solidFill>
          <a:ln w="28575">
            <a:solidFill>
              <a:srgbClr val="09A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EER </a:t>
            </a:r>
          </a:p>
        </p:txBody>
      </p:sp>
      <p:sp>
        <p:nvSpPr>
          <p:cNvPr id="12" name="CasellaDiTesto 11">
            <a:extLst>
              <a:ext uri="{FF2B5EF4-FFF2-40B4-BE49-F238E27FC236}">
                <a16:creationId xmlns:a16="http://schemas.microsoft.com/office/drawing/2014/main" id="{27A98351-0175-4226-83CB-E3CF05DED738}"/>
              </a:ext>
            </a:extLst>
          </p:cNvPr>
          <p:cNvSpPr txBox="1"/>
          <p:nvPr/>
        </p:nvSpPr>
        <p:spPr>
          <a:xfrm>
            <a:off x="7592815" y="3875275"/>
            <a:ext cx="758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0,69%</a:t>
            </a:r>
          </a:p>
        </p:txBody>
      </p:sp>
      <p:sp>
        <p:nvSpPr>
          <p:cNvPr id="13" name="Freccia in giù 12">
            <a:extLst>
              <a:ext uri="{FF2B5EF4-FFF2-40B4-BE49-F238E27FC236}">
                <a16:creationId xmlns:a16="http://schemas.microsoft.com/office/drawing/2014/main" id="{29C95448-BF16-4FEF-A6B0-4F19A01944A3}"/>
              </a:ext>
            </a:extLst>
          </p:cNvPr>
          <p:cNvSpPr/>
          <p:nvPr/>
        </p:nvSpPr>
        <p:spPr>
          <a:xfrm>
            <a:off x="7758726" y="3086575"/>
            <a:ext cx="426720" cy="721360"/>
          </a:xfrm>
          <a:prstGeom prst="downArrow">
            <a:avLst/>
          </a:prstGeom>
          <a:solidFill>
            <a:srgbClr val="09A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591429" y="2844225"/>
            <a:ext cx="3009158"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CONCLUSIONI</a:t>
            </a:r>
          </a:p>
        </p:txBody>
      </p:sp>
    </p:spTree>
    <p:extLst>
      <p:ext uri="{BB962C8B-B14F-4D97-AF65-F5344CB8AC3E}">
        <p14:creationId xmlns:p14="http://schemas.microsoft.com/office/powerpoint/2010/main" val="186066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70282" y="-14696"/>
            <a:ext cx="12192000" cy="6858000"/>
          </a:xfrm>
          <a:prstGeom prst="rect">
            <a:avLst/>
          </a:prstGeom>
        </p:spPr>
      </p:pic>
      <p:sp>
        <p:nvSpPr>
          <p:cNvPr id="10" name="CasellaDiTesto 9">
            <a:extLst>
              <a:ext uri="{FF2B5EF4-FFF2-40B4-BE49-F238E27FC236}">
                <a16:creationId xmlns:a16="http://schemas.microsoft.com/office/drawing/2014/main" id="{623973F4-C87F-4E76-A998-8276C9A06100}"/>
              </a:ext>
            </a:extLst>
          </p:cNvPr>
          <p:cNvSpPr txBox="1"/>
          <p:nvPr/>
        </p:nvSpPr>
        <p:spPr>
          <a:xfrm>
            <a:off x="4588374" y="0"/>
            <a:ext cx="300915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CONCLUSIONI</a:t>
            </a:r>
          </a:p>
        </p:txBody>
      </p:sp>
      <p:pic>
        <p:nvPicPr>
          <p:cNvPr id="6" name="Elemento grafico 5" descr="Pollice abbassato con riempimento a tinta unita">
            <a:extLst>
              <a:ext uri="{FF2B5EF4-FFF2-40B4-BE49-F238E27FC236}">
                <a16:creationId xmlns:a16="http://schemas.microsoft.com/office/drawing/2014/main" id="{A1EF9B6E-43AB-467E-BC5F-7D00BA60E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0058" y="1861886"/>
            <a:ext cx="1797783" cy="1797783"/>
          </a:xfrm>
          <a:prstGeom prst="rect">
            <a:avLst/>
          </a:prstGeom>
        </p:spPr>
      </p:pic>
      <p:pic>
        <p:nvPicPr>
          <p:cNvPr id="4" name="Elemento grafico 3" descr="Segna Pollice su con riempimento a tinta unita">
            <a:extLst>
              <a:ext uri="{FF2B5EF4-FFF2-40B4-BE49-F238E27FC236}">
                <a16:creationId xmlns:a16="http://schemas.microsoft.com/office/drawing/2014/main" id="{DFB9F957-A54D-4E14-A013-CBA0208E4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4161" y="1401239"/>
            <a:ext cx="1797783" cy="1797783"/>
          </a:xfrm>
          <a:prstGeom prst="rect">
            <a:avLst/>
          </a:prstGeom>
        </p:spPr>
      </p:pic>
    </p:spTree>
    <p:extLst>
      <p:ext uri="{BB962C8B-B14F-4D97-AF65-F5344CB8AC3E}">
        <p14:creationId xmlns:p14="http://schemas.microsoft.com/office/powerpoint/2010/main" val="13165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7084" r="23605"/>
          <a:stretch/>
        </p:blipFill>
        <p:spPr>
          <a:xfrm>
            <a:off x="-170" y="10"/>
            <a:ext cx="8450317" cy="6857990"/>
          </a:xfrm>
          <a:prstGeom prst="rect">
            <a:avLst/>
          </a:prstGeom>
        </p:spPr>
      </p:pic>
      <p:pic>
        <p:nvPicPr>
          <p:cNvPr id="1028" name="Picture 4" descr="Understanding the Deepfake Technology?">
            <a:extLst>
              <a:ext uri="{FF2B5EF4-FFF2-40B4-BE49-F238E27FC236}">
                <a16:creationId xmlns:a16="http://schemas.microsoft.com/office/drawing/2014/main" id="{9977E060-FAA9-4C35-9D57-5DAB20DFCD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70" r="26533" b="-1"/>
          <a:stretch/>
        </p:blipFill>
        <p:spPr bwMode="auto">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FFFFFF">
              <a:shade val="85000"/>
            </a:srgbClr>
          </a:solidFill>
          <a:ln>
            <a:noFill/>
          </a:ln>
          <a:effectLst>
            <a:reflection blurRad="12700" stA="38000" endPos="28000" dist="5000" dir="5400000" sy="-100000" algn="bl" rotWithShape="0"/>
          </a:effectLst>
        </p:spPr>
      </p:pic>
      <p:sp>
        <p:nvSpPr>
          <p:cNvPr id="20" name="CasellaDiTesto 19">
            <a:extLst>
              <a:ext uri="{FF2B5EF4-FFF2-40B4-BE49-F238E27FC236}">
                <a16:creationId xmlns:a16="http://schemas.microsoft.com/office/drawing/2014/main" id="{BA731832-DADE-43EF-8F7D-9D57DD38D8DE}"/>
              </a:ext>
            </a:extLst>
          </p:cNvPr>
          <p:cNvSpPr txBox="1"/>
          <p:nvPr/>
        </p:nvSpPr>
        <p:spPr>
          <a:xfrm>
            <a:off x="1155191" y="584775"/>
            <a:ext cx="9875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6E164F93-8EF5-4838-91F4-AB17CF1C4D56}"/>
              </a:ext>
            </a:extLst>
          </p:cNvPr>
          <p:cNvSpPr txBox="1"/>
          <p:nvPr/>
        </p:nvSpPr>
        <p:spPr>
          <a:xfrm>
            <a:off x="1361819" y="-29346"/>
            <a:ext cx="318388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solidFill>
                  <a:prstClr val="white"/>
                </a:solidFill>
                <a:latin typeface="Century Gothic" panose="020B0502020202020204" pitchFamily="34" charset="0"/>
              </a:rPr>
              <a:t>SVILUPPI FUTURI</a:t>
            </a:r>
            <a:endParaRPr kumimoji="0" lang="it-IT"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 name="CasellaDiTesto 1">
            <a:extLst>
              <a:ext uri="{FF2B5EF4-FFF2-40B4-BE49-F238E27FC236}">
                <a16:creationId xmlns:a16="http://schemas.microsoft.com/office/drawing/2014/main" id="{F146B7F2-B483-4D0D-9E3F-44A9B9BD1EC9}"/>
              </a:ext>
            </a:extLst>
          </p:cNvPr>
          <p:cNvSpPr txBox="1"/>
          <p:nvPr/>
        </p:nvSpPr>
        <p:spPr>
          <a:xfrm>
            <a:off x="1155192" y="1204856"/>
            <a:ext cx="4940808" cy="1754326"/>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Sistema di riconoscimento biometrico che possa contrastare la tecnologia </a:t>
            </a:r>
            <a:r>
              <a:rPr lang="it-IT" dirty="0" err="1">
                <a:solidFill>
                  <a:schemeClr val="bg1"/>
                </a:solidFill>
              </a:rPr>
              <a:t>DeepFake</a:t>
            </a:r>
            <a:r>
              <a:rPr lang="it-IT" dirty="0">
                <a:solidFill>
                  <a:schemeClr val="bg1"/>
                </a:solidFill>
              </a:rPr>
              <a:t>, sia in ambito video che audio.</a:t>
            </a:r>
          </a:p>
          <a:p>
            <a:pPr marL="285750" indent="-285750">
              <a:buFont typeface="Arial" panose="020B0604020202020204" pitchFamily="34" charset="0"/>
              <a:buChar char="•"/>
            </a:pPr>
            <a:r>
              <a:rPr lang="it-IT" dirty="0">
                <a:solidFill>
                  <a:schemeClr val="bg1"/>
                </a:solidFill>
              </a:rPr>
              <a:t>Implementazione di un modulo per il riconoscimento biometrico del parlante in Real-Time</a:t>
            </a:r>
          </a:p>
        </p:txBody>
      </p:sp>
    </p:spTree>
    <p:extLst>
      <p:ext uri="{BB962C8B-B14F-4D97-AF65-F5344CB8AC3E}">
        <p14:creationId xmlns:p14="http://schemas.microsoft.com/office/powerpoint/2010/main" val="1918520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descr="Immagine che contiene testo, elettronico&#10;&#10;Descrizione generata automaticamente">
            <a:extLst>
              <a:ext uri="{FF2B5EF4-FFF2-40B4-BE49-F238E27FC236}">
                <a16:creationId xmlns:a16="http://schemas.microsoft.com/office/drawing/2014/main" id="{09654777-0084-4777-963A-020FF1EB77F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9154" y="0"/>
            <a:ext cx="12192000" cy="6858000"/>
          </a:xfrm>
          <a:prstGeom prst="rect">
            <a:avLst/>
          </a:prstGeom>
        </p:spPr>
      </p:pic>
      <p:sp>
        <p:nvSpPr>
          <p:cNvPr id="18" name="CasellaDiTesto 17">
            <a:extLst>
              <a:ext uri="{FF2B5EF4-FFF2-40B4-BE49-F238E27FC236}">
                <a16:creationId xmlns:a16="http://schemas.microsoft.com/office/drawing/2014/main" id="{3263193E-CB05-4C1A-A1A1-57D854F097BA}"/>
              </a:ext>
            </a:extLst>
          </p:cNvPr>
          <p:cNvSpPr txBox="1"/>
          <p:nvPr/>
        </p:nvSpPr>
        <p:spPr>
          <a:xfrm>
            <a:off x="4664358" y="3113911"/>
            <a:ext cx="286328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ln w="12700" cmpd="sng">
                  <a:solidFill>
                    <a:schemeClr val="tx1"/>
                  </a:solidFill>
                  <a:prstDash val="solid"/>
                </a:ln>
                <a:solidFill>
                  <a:srgbClr val="64E293"/>
                </a:solidFill>
                <a:latin typeface="Century Gothic" panose="020B0502020202020204" pitchFamily="34" charset="0"/>
              </a:rPr>
              <a:t>GRAZIE PER</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3200" b="1" dirty="0">
                <a:ln w="12700" cmpd="sng">
                  <a:solidFill>
                    <a:schemeClr val="tx1"/>
                  </a:solidFill>
                  <a:prstDash val="solid"/>
                </a:ln>
                <a:solidFill>
                  <a:srgbClr val="64E293"/>
                </a:solidFill>
                <a:latin typeface="Century Gothic" panose="020B0502020202020204" pitchFamily="34" charset="0"/>
              </a:rPr>
              <a:t>L’ATTENZIONE</a:t>
            </a:r>
            <a:endParaRPr kumimoji="0" lang="it-IT" sz="3200" b="1" i="0" u="none" strike="noStrike" kern="1200" normalizeH="0" baseline="0" noProof="0" dirty="0">
              <a:ln w="12700" cmpd="sng">
                <a:solidFill>
                  <a:schemeClr val="tx1"/>
                </a:solidFill>
                <a:prstDash val="solid"/>
              </a:ln>
              <a:solidFill>
                <a:srgbClr val="64E293"/>
              </a:solidFill>
              <a:uLnTx/>
              <a:uFillTx/>
              <a:latin typeface="Century Gothic" panose="020B0502020202020204" pitchFamily="34" charset="0"/>
              <a:ea typeface="+mn-ea"/>
              <a:cs typeface="+mn-cs"/>
            </a:endParaRPr>
          </a:p>
        </p:txBody>
      </p:sp>
      <p:pic>
        <p:nvPicPr>
          <p:cNvPr id="3" name="Immagine 2">
            <a:extLst>
              <a:ext uri="{FF2B5EF4-FFF2-40B4-BE49-F238E27FC236}">
                <a16:creationId xmlns:a16="http://schemas.microsoft.com/office/drawing/2014/main" id="{4EC505DA-C86B-4BD1-855F-18700E880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975031" y="-32956"/>
            <a:ext cx="238889" cy="238889"/>
          </a:xfrm>
          <a:prstGeom prst="rect">
            <a:avLst/>
          </a:prstGeom>
        </p:spPr>
      </p:pic>
      <p:pic>
        <p:nvPicPr>
          <p:cNvPr id="4" name="Immagine 3" descr="Immagine che contiene uomo, persona, indossando, tuta&#10;&#10;Descrizione generata automaticamente">
            <a:extLst>
              <a:ext uri="{FF2B5EF4-FFF2-40B4-BE49-F238E27FC236}">
                <a16:creationId xmlns:a16="http://schemas.microsoft.com/office/drawing/2014/main" id="{BEEF9F2B-4CC6-4689-A38F-2E3F7F80E3B2}"/>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8412451" flipH="1">
            <a:off x="7228129" y="1896868"/>
            <a:ext cx="324408" cy="324408"/>
          </a:xfrm>
          <a:prstGeom prst="rect">
            <a:avLst/>
          </a:prstGeom>
        </p:spPr>
      </p:pic>
      <p:pic>
        <p:nvPicPr>
          <p:cNvPr id="8" name="Immagine 7" descr="Immagine che contiene uomo, persona, indossando, tuta&#10;&#10;Descrizione generata automaticamente">
            <a:extLst>
              <a:ext uri="{FF2B5EF4-FFF2-40B4-BE49-F238E27FC236}">
                <a16:creationId xmlns:a16="http://schemas.microsoft.com/office/drawing/2014/main" id="{37BB9876-084B-4623-9550-035EB82530E9}"/>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8437288" flipH="1">
            <a:off x="6378187" y="1619226"/>
            <a:ext cx="309843" cy="309843"/>
          </a:xfrm>
          <a:prstGeom prst="rect">
            <a:avLst/>
          </a:prstGeom>
        </p:spPr>
      </p:pic>
      <p:pic>
        <p:nvPicPr>
          <p:cNvPr id="14" name="Immagine 13" descr="Immagine che contiene persona, scuro, fissando&#10;&#10;Descrizione generata automaticamente">
            <a:extLst>
              <a:ext uri="{FF2B5EF4-FFF2-40B4-BE49-F238E27FC236}">
                <a16:creationId xmlns:a16="http://schemas.microsoft.com/office/drawing/2014/main" id="{80DAE81D-056B-420C-A0E2-D932D60D38B2}"/>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t="6949" b="37935"/>
          <a:stretch/>
        </p:blipFill>
        <p:spPr>
          <a:xfrm>
            <a:off x="6533108" y="6465074"/>
            <a:ext cx="295080" cy="361594"/>
          </a:xfrm>
          <a:prstGeom prst="rect">
            <a:avLst/>
          </a:prstGeom>
        </p:spPr>
      </p:pic>
      <p:pic>
        <p:nvPicPr>
          <p:cNvPr id="16" name="Immagine 15" descr="Immagine che contiene uomo, persona, scuro, posando&#10;&#10;Descrizione generata automaticamente">
            <a:extLst>
              <a:ext uri="{FF2B5EF4-FFF2-40B4-BE49-F238E27FC236}">
                <a16:creationId xmlns:a16="http://schemas.microsoft.com/office/drawing/2014/main" id="{26DA4DE0-2F61-46FB-B269-DED98403DA46}"/>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14967" t="13101" r="11531" b="9623"/>
          <a:stretch/>
        </p:blipFill>
        <p:spPr>
          <a:xfrm>
            <a:off x="11883488" y="527125"/>
            <a:ext cx="214874" cy="225910"/>
          </a:xfrm>
          <a:prstGeom prst="rect">
            <a:avLst/>
          </a:prstGeom>
        </p:spPr>
      </p:pic>
    </p:spTree>
    <p:extLst>
      <p:ext uri="{BB962C8B-B14F-4D97-AF65-F5344CB8AC3E}">
        <p14:creationId xmlns:p14="http://schemas.microsoft.com/office/powerpoint/2010/main" val="302685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36" name="CasellaDiTesto 35">
            <a:extLst>
              <a:ext uri="{FF2B5EF4-FFF2-40B4-BE49-F238E27FC236}">
                <a16:creationId xmlns:a16="http://schemas.microsoft.com/office/drawing/2014/main" id="{7E681C04-451D-4847-9A23-54C904EE143C}"/>
              </a:ext>
            </a:extLst>
          </p:cNvPr>
          <p:cNvSpPr txBox="1"/>
          <p:nvPr/>
        </p:nvSpPr>
        <p:spPr>
          <a:xfrm>
            <a:off x="4087281" y="2844225"/>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Tree>
    <p:extLst>
      <p:ext uri="{BB962C8B-B14F-4D97-AF65-F5344CB8AC3E}">
        <p14:creationId xmlns:p14="http://schemas.microsoft.com/office/powerpoint/2010/main" val="104462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0252BA69-75CD-427C-A542-BFD857C11B84}"/>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5B6481D0-AF10-4B18-B395-407FFE583FD0}"/>
              </a:ext>
            </a:extLst>
          </p:cNvPr>
          <p:cNvSpPr txBox="1"/>
          <p:nvPr/>
        </p:nvSpPr>
        <p:spPr>
          <a:xfrm>
            <a:off x="1563188" y="663849"/>
            <a:ext cx="9065623" cy="369332"/>
          </a:xfrm>
          <a:prstGeom prst="rect">
            <a:avLst/>
          </a:prstGeom>
          <a:noFill/>
        </p:spPr>
        <p:txBody>
          <a:bodyPr wrap="none" rtlCol="0">
            <a:spAutoFit/>
          </a:bodyPr>
          <a:lstStyle/>
          <a:p>
            <a:r>
              <a:rPr lang="it-IT" dirty="0">
                <a:solidFill>
                  <a:schemeClr val="bg1"/>
                </a:solidFill>
              </a:rPr>
              <a:t> L’obiettivo è, quindi, quello di sviluppare un sistema di riconoscimento biometrico del parlante</a:t>
            </a:r>
          </a:p>
        </p:txBody>
      </p:sp>
    </p:spTree>
    <p:extLst>
      <p:ext uri="{BB962C8B-B14F-4D97-AF65-F5344CB8AC3E}">
        <p14:creationId xmlns:p14="http://schemas.microsoft.com/office/powerpoint/2010/main" val="249229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16C6ABD-1703-4E32-BC1A-E65C7518ACB9}"/>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23659423-B8AC-40D9-962E-1EC623FEC048}"/>
              </a:ext>
            </a:extLst>
          </p:cNvPr>
          <p:cNvSpPr txBox="1"/>
          <p:nvPr/>
        </p:nvSpPr>
        <p:spPr>
          <a:xfrm>
            <a:off x="1563188" y="663849"/>
            <a:ext cx="9065623" cy="369332"/>
          </a:xfrm>
          <a:prstGeom prst="rect">
            <a:avLst/>
          </a:prstGeom>
          <a:noFill/>
        </p:spPr>
        <p:txBody>
          <a:bodyPr wrap="none" rtlCol="0">
            <a:spAutoFit/>
          </a:bodyPr>
          <a:lstStyle/>
          <a:p>
            <a:r>
              <a:rPr lang="it-IT" dirty="0">
                <a:solidFill>
                  <a:schemeClr val="tx1">
                    <a:lumMod val="75000"/>
                    <a:lumOff val="25000"/>
                  </a:schemeClr>
                </a:solidFill>
              </a:rPr>
              <a:t> L’obiettivo è, quindi, quello di sviluppare un sistema di riconoscimento biometrico del parlante</a:t>
            </a:r>
          </a:p>
        </p:txBody>
      </p:sp>
      <p:sp>
        <p:nvSpPr>
          <p:cNvPr id="7" name="CasellaDiTesto 6">
            <a:extLst>
              <a:ext uri="{FF2B5EF4-FFF2-40B4-BE49-F238E27FC236}">
                <a16:creationId xmlns:a16="http://schemas.microsoft.com/office/drawing/2014/main" id="{D2B86C2F-6622-4926-BFD6-E5CB0C74A245}"/>
              </a:ext>
            </a:extLst>
          </p:cNvPr>
          <p:cNvSpPr txBox="1"/>
          <p:nvPr/>
        </p:nvSpPr>
        <p:spPr>
          <a:xfrm>
            <a:off x="961580" y="1248624"/>
            <a:ext cx="10268837" cy="369332"/>
          </a:xfrm>
          <a:prstGeom prst="rect">
            <a:avLst/>
          </a:prstGeom>
          <a:noFill/>
        </p:spPr>
        <p:txBody>
          <a:bodyPr wrap="none" rtlCol="0">
            <a:spAutoFit/>
          </a:bodyPr>
          <a:lstStyle/>
          <a:p>
            <a:r>
              <a:rPr lang="it-IT" dirty="0">
                <a:solidFill>
                  <a:schemeClr val="bg1"/>
                </a:solidFill>
              </a:rPr>
              <a:t>L’architettura di un sistema biometrico dipende dal contesto applicativo e dalla tipologia del riconoscimento:</a:t>
            </a:r>
          </a:p>
        </p:txBody>
      </p:sp>
      <p:sp>
        <p:nvSpPr>
          <p:cNvPr id="8" name="CasellaDiTesto 7">
            <a:extLst>
              <a:ext uri="{FF2B5EF4-FFF2-40B4-BE49-F238E27FC236}">
                <a16:creationId xmlns:a16="http://schemas.microsoft.com/office/drawing/2014/main" id="{5960637E-B578-43CB-896E-DC693610B8D7}"/>
              </a:ext>
            </a:extLst>
          </p:cNvPr>
          <p:cNvSpPr txBox="1"/>
          <p:nvPr/>
        </p:nvSpPr>
        <p:spPr>
          <a:xfrm>
            <a:off x="4936033" y="1697030"/>
            <a:ext cx="2319930" cy="400110"/>
          </a:xfrm>
          <a:prstGeom prst="rect">
            <a:avLst/>
          </a:prstGeom>
          <a:noFill/>
        </p:spPr>
        <p:txBody>
          <a:bodyPr wrap="none" rtlCol="0">
            <a:spAutoFit/>
          </a:bodyPr>
          <a:lstStyle/>
          <a:p>
            <a:r>
              <a:rPr lang="it-IT" sz="2000" b="1" dirty="0">
                <a:solidFill>
                  <a:schemeClr val="bg1"/>
                </a:solidFill>
              </a:rPr>
              <a:t>Speaker Verification</a:t>
            </a:r>
          </a:p>
        </p:txBody>
      </p:sp>
    </p:spTree>
    <p:extLst>
      <p:ext uri="{BB962C8B-B14F-4D97-AF65-F5344CB8AC3E}">
        <p14:creationId xmlns:p14="http://schemas.microsoft.com/office/powerpoint/2010/main" val="118160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69E7918C-4004-4989-AF58-78D67485A58B}"/>
              </a:ext>
            </a:extLst>
          </p:cNvPr>
          <p:cNvSpPr txBox="1"/>
          <p:nvPr/>
        </p:nvSpPr>
        <p:spPr>
          <a:xfrm>
            <a:off x="4087281" y="0"/>
            <a:ext cx="4017446"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SISTEMA PROPOSTO</a:t>
            </a:r>
          </a:p>
        </p:txBody>
      </p:sp>
      <p:sp>
        <p:nvSpPr>
          <p:cNvPr id="6" name="CasellaDiTesto 5">
            <a:extLst>
              <a:ext uri="{FF2B5EF4-FFF2-40B4-BE49-F238E27FC236}">
                <a16:creationId xmlns:a16="http://schemas.microsoft.com/office/drawing/2014/main" id="{73376043-580F-46B5-89F0-C6F171B19140}"/>
              </a:ext>
            </a:extLst>
          </p:cNvPr>
          <p:cNvSpPr txBox="1"/>
          <p:nvPr/>
        </p:nvSpPr>
        <p:spPr>
          <a:xfrm>
            <a:off x="1563188" y="663849"/>
            <a:ext cx="9065623" cy="369332"/>
          </a:xfrm>
          <a:prstGeom prst="rect">
            <a:avLst/>
          </a:prstGeom>
          <a:noFill/>
        </p:spPr>
        <p:txBody>
          <a:bodyPr wrap="none" rtlCol="0">
            <a:spAutoFit/>
          </a:bodyPr>
          <a:lstStyle/>
          <a:p>
            <a:r>
              <a:rPr lang="it-IT" dirty="0">
                <a:solidFill>
                  <a:schemeClr val="tx1">
                    <a:lumMod val="75000"/>
                    <a:lumOff val="25000"/>
                  </a:schemeClr>
                </a:solidFill>
              </a:rPr>
              <a:t> L’obiettivo è, quindi, quello di sviluppare un sistema di riconoscimento biometrico del parlante</a:t>
            </a:r>
          </a:p>
        </p:txBody>
      </p:sp>
      <p:sp>
        <p:nvSpPr>
          <p:cNvPr id="7" name="CasellaDiTesto 6">
            <a:extLst>
              <a:ext uri="{FF2B5EF4-FFF2-40B4-BE49-F238E27FC236}">
                <a16:creationId xmlns:a16="http://schemas.microsoft.com/office/drawing/2014/main" id="{1D5FE4DB-1418-4815-A1A3-FBFE6CD67BDB}"/>
              </a:ext>
            </a:extLst>
          </p:cNvPr>
          <p:cNvSpPr txBox="1"/>
          <p:nvPr/>
        </p:nvSpPr>
        <p:spPr>
          <a:xfrm>
            <a:off x="961580" y="1248624"/>
            <a:ext cx="10268837" cy="369332"/>
          </a:xfrm>
          <a:prstGeom prst="rect">
            <a:avLst/>
          </a:prstGeom>
          <a:noFill/>
        </p:spPr>
        <p:txBody>
          <a:bodyPr wrap="none" rtlCol="0">
            <a:spAutoFit/>
          </a:bodyPr>
          <a:lstStyle/>
          <a:p>
            <a:r>
              <a:rPr lang="it-IT" dirty="0">
                <a:solidFill>
                  <a:schemeClr val="tx1">
                    <a:lumMod val="75000"/>
                    <a:lumOff val="25000"/>
                  </a:schemeClr>
                </a:solidFill>
              </a:rPr>
              <a:t>L’architettura di un sistema biometrico dipende dal contesto applicativo e dalla tipologia del riconoscimento:</a:t>
            </a:r>
          </a:p>
        </p:txBody>
      </p:sp>
      <p:sp>
        <p:nvSpPr>
          <p:cNvPr id="8" name="CasellaDiTesto 7">
            <a:extLst>
              <a:ext uri="{FF2B5EF4-FFF2-40B4-BE49-F238E27FC236}">
                <a16:creationId xmlns:a16="http://schemas.microsoft.com/office/drawing/2014/main" id="{D8A27832-32CA-4308-9FA7-A545239571AB}"/>
              </a:ext>
            </a:extLst>
          </p:cNvPr>
          <p:cNvSpPr txBox="1"/>
          <p:nvPr/>
        </p:nvSpPr>
        <p:spPr>
          <a:xfrm>
            <a:off x="4936033" y="1697030"/>
            <a:ext cx="2319930" cy="400110"/>
          </a:xfrm>
          <a:prstGeom prst="rect">
            <a:avLst/>
          </a:prstGeom>
          <a:noFill/>
        </p:spPr>
        <p:txBody>
          <a:bodyPr wrap="none" rtlCol="0">
            <a:spAutoFit/>
          </a:bodyPr>
          <a:lstStyle/>
          <a:p>
            <a:r>
              <a:rPr lang="it-IT" sz="2000" b="1" dirty="0">
                <a:solidFill>
                  <a:schemeClr val="tx1">
                    <a:lumMod val="75000"/>
                    <a:lumOff val="25000"/>
                  </a:schemeClr>
                </a:solidFill>
              </a:rPr>
              <a:t>Speaker Verification</a:t>
            </a:r>
          </a:p>
        </p:txBody>
      </p:sp>
      <p:sp>
        <p:nvSpPr>
          <p:cNvPr id="9" name="CasellaDiTesto 8">
            <a:extLst>
              <a:ext uri="{FF2B5EF4-FFF2-40B4-BE49-F238E27FC236}">
                <a16:creationId xmlns:a16="http://schemas.microsoft.com/office/drawing/2014/main" id="{A1865117-043C-451F-8B99-561379A374D5}"/>
              </a:ext>
            </a:extLst>
          </p:cNvPr>
          <p:cNvSpPr txBox="1"/>
          <p:nvPr/>
        </p:nvSpPr>
        <p:spPr>
          <a:xfrm>
            <a:off x="2074736" y="2226817"/>
            <a:ext cx="8042523" cy="1015663"/>
          </a:xfrm>
          <a:prstGeom prst="rect">
            <a:avLst/>
          </a:prstGeom>
          <a:noFill/>
        </p:spPr>
        <p:txBody>
          <a:bodyPr wrap="none" rtlCol="0">
            <a:spAutoFit/>
          </a:bodyPr>
          <a:lstStyle/>
          <a:p>
            <a:pPr algn="ctr"/>
            <a:r>
              <a:rPr lang="it-IT" sz="2000" i="1" dirty="0">
                <a:solidFill>
                  <a:schemeClr val="bg1"/>
                </a:solidFill>
              </a:rPr>
              <a:t>«Se un parlante afferma di possedere una certa identità </a:t>
            </a:r>
          </a:p>
          <a:p>
            <a:pPr algn="ctr"/>
            <a:r>
              <a:rPr lang="it-IT" sz="2000" i="1" dirty="0">
                <a:solidFill>
                  <a:schemeClr val="bg1"/>
                </a:solidFill>
              </a:rPr>
              <a:t>e la voce è utilizzata per validare questa affermazione, il processo è detto di </a:t>
            </a:r>
          </a:p>
          <a:p>
            <a:pPr algn="ctr"/>
            <a:r>
              <a:rPr lang="it-IT" sz="2000" i="1" dirty="0">
                <a:solidFill>
                  <a:schemeClr val="bg1"/>
                </a:solidFill>
              </a:rPr>
              <a:t>verifica o di autenticazione»</a:t>
            </a:r>
          </a:p>
        </p:txBody>
      </p:sp>
      <p:pic>
        <p:nvPicPr>
          <p:cNvPr id="10" name="Picture 2" descr="Airport Passport Check Icons - Download Free Vector Icons | Noun Project">
            <a:extLst>
              <a:ext uri="{FF2B5EF4-FFF2-40B4-BE49-F238E27FC236}">
                <a16:creationId xmlns:a16="http://schemas.microsoft.com/office/drawing/2014/main" id="{39FF209E-33C7-4388-A599-3CE13DE31E01}"/>
              </a:ext>
            </a:extLst>
          </p:cNvPr>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24000"/>
                    </a14:imgEffect>
                  </a14:imgLayer>
                </a14:imgProps>
              </a:ext>
              <a:ext uri="{28A0092B-C50C-407E-A947-70E740481C1C}">
                <a14:useLocalDpi xmlns:a14="http://schemas.microsoft.com/office/drawing/2010/main" val="0"/>
              </a:ext>
            </a:extLst>
          </a:blip>
          <a:srcRect/>
          <a:stretch>
            <a:fillRect/>
          </a:stretch>
        </p:blipFill>
        <p:spPr bwMode="auto">
          <a:xfrm>
            <a:off x="2270756" y="3372157"/>
            <a:ext cx="1539243" cy="1539243"/>
          </a:xfrm>
          <a:prstGeom prst="rect">
            <a:avLst/>
          </a:prstGeom>
          <a:noFill/>
          <a:ln>
            <a:noFill/>
          </a:ln>
        </p:spPr>
      </p:pic>
      <p:pic>
        <p:nvPicPr>
          <p:cNvPr id="11" name="Picture 4" descr="Police Icon #300125 - Free Icons Library">
            <a:extLst>
              <a:ext uri="{FF2B5EF4-FFF2-40B4-BE49-F238E27FC236}">
                <a16:creationId xmlns:a16="http://schemas.microsoft.com/office/drawing/2014/main" id="{0A256D7A-FF59-488E-858B-CA1AD6B87C5B}"/>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2" y="3429000"/>
            <a:ext cx="1539243" cy="1539243"/>
          </a:xfrm>
          <a:prstGeom prst="rect">
            <a:avLst/>
          </a:prstGeom>
          <a:noFill/>
          <a:extLst>
            <a:ext uri="{909E8E84-426E-40DD-AFC4-6F175D3DCCD1}">
              <a14:hiddenFill xmlns:a14="http://schemas.microsoft.com/office/drawing/2010/main">
                <a:solidFill>
                  <a:srgbClr val="FFFFFF"/>
                </a:solidFill>
              </a14:hiddenFill>
            </a:ext>
          </a:extLst>
        </p:spPr>
      </p:pic>
      <p:pic>
        <p:nvPicPr>
          <p:cNvPr id="12" name="Elemento grafico 11" descr="Badge dipendente con riempimento a tinta unita">
            <a:extLst>
              <a:ext uri="{FF2B5EF4-FFF2-40B4-BE49-F238E27FC236}">
                <a16:creationId xmlns:a16="http://schemas.microsoft.com/office/drawing/2014/main" id="{D0272EED-3513-4E2B-9AD1-783C2EF9C768}"/>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6171" y="3678640"/>
            <a:ext cx="914400" cy="914400"/>
          </a:xfrm>
          <a:prstGeom prst="rect">
            <a:avLst/>
          </a:prstGeom>
        </p:spPr>
      </p:pic>
      <p:cxnSp>
        <p:nvCxnSpPr>
          <p:cNvPr id="13" name="Connettore 2 12">
            <a:extLst>
              <a:ext uri="{FF2B5EF4-FFF2-40B4-BE49-F238E27FC236}">
                <a16:creationId xmlns:a16="http://schemas.microsoft.com/office/drawing/2014/main" id="{DCE265D1-0D0A-4533-9FB3-3E6C9AD5A7A9}"/>
              </a:ext>
            </a:extLst>
          </p:cNvPr>
          <p:cNvCxnSpPr>
            <a:stCxn id="9" idx="2"/>
          </p:cNvCxnSpPr>
          <p:nvPr/>
        </p:nvCxnSpPr>
        <p:spPr>
          <a:xfrm flipH="1">
            <a:off x="3982720" y="3242480"/>
            <a:ext cx="2113278" cy="973920"/>
          </a:xfrm>
          <a:prstGeom prst="straightConnector1">
            <a:avLst/>
          </a:prstGeom>
          <a:ln w="28575">
            <a:solidFill>
              <a:srgbClr val="D29500"/>
            </a:solidFill>
            <a:prstDash val="lgDashDotDot"/>
            <a:tailEnd type="triangle"/>
          </a:ln>
        </p:spPr>
        <p:style>
          <a:lnRef idx="1">
            <a:schemeClr val="accent4"/>
          </a:lnRef>
          <a:fillRef idx="0">
            <a:schemeClr val="accent4"/>
          </a:fillRef>
          <a:effectRef idx="0">
            <a:schemeClr val="accent4"/>
          </a:effectRef>
          <a:fontRef idx="minor">
            <a:schemeClr val="tx1"/>
          </a:fontRef>
        </p:style>
      </p:cxnSp>
      <p:cxnSp>
        <p:nvCxnSpPr>
          <p:cNvPr id="14" name="Connettore 2 13">
            <a:extLst>
              <a:ext uri="{FF2B5EF4-FFF2-40B4-BE49-F238E27FC236}">
                <a16:creationId xmlns:a16="http://schemas.microsoft.com/office/drawing/2014/main" id="{E6E2D422-E611-4898-999D-9204F6E893F9}"/>
              </a:ext>
            </a:extLst>
          </p:cNvPr>
          <p:cNvCxnSpPr>
            <a:cxnSpLocks/>
            <a:endCxn id="11" idx="1"/>
          </p:cNvCxnSpPr>
          <p:nvPr/>
        </p:nvCxnSpPr>
        <p:spPr>
          <a:xfrm>
            <a:off x="6111247" y="3242480"/>
            <a:ext cx="2270755" cy="956142"/>
          </a:xfrm>
          <a:prstGeom prst="straightConnector1">
            <a:avLst/>
          </a:prstGeom>
          <a:ln w="28575">
            <a:solidFill>
              <a:srgbClr val="D29500"/>
            </a:solidFill>
            <a:prstDash val="lgDashDotDot"/>
            <a:tailEnd type="triangle"/>
          </a:ln>
        </p:spPr>
        <p:style>
          <a:lnRef idx="1">
            <a:schemeClr val="accent4"/>
          </a:lnRef>
          <a:fillRef idx="0">
            <a:schemeClr val="accent4"/>
          </a:fillRef>
          <a:effectRef idx="0">
            <a:schemeClr val="accent4"/>
          </a:effectRef>
          <a:fontRef idx="minor">
            <a:schemeClr val="tx1"/>
          </a:fontRef>
        </p:style>
      </p:cxnSp>
      <p:pic>
        <p:nvPicPr>
          <p:cNvPr id="15" name="Elemento grafico 14" descr="Chiudi con riempimento a tinta unita">
            <a:extLst>
              <a:ext uri="{FF2B5EF4-FFF2-40B4-BE49-F238E27FC236}">
                <a16:creationId xmlns:a16="http://schemas.microsoft.com/office/drawing/2014/main" id="{FE2B87F0-4F36-45E9-A70B-F318016A2D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7833" y="3454843"/>
            <a:ext cx="447593" cy="447593"/>
          </a:xfrm>
          <a:prstGeom prst="rect">
            <a:avLst/>
          </a:prstGeom>
        </p:spPr>
      </p:pic>
      <p:pic>
        <p:nvPicPr>
          <p:cNvPr id="16" name="Elemento grafico 15" descr="Segno di spunta con riempimento a tinta unita">
            <a:extLst>
              <a:ext uri="{FF2B5EF4-FFF2-40B4-BE49-F238E27FC236}">
                <a16:creationId xmlns:a16="http://schemas.microsoft.com/office/drawing/2014/main" id="{8BA40286-23D2-477A-8217-62C894356D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06113" y="3429000"/>
            <a:ext cx="417116" cy="417116"/>
          </a:xfrm>
          <a:prstGeom prst="rect">
            <a:avLst/>
          </a:prstGeom>
        </p:spPr>
      </p:pic>
    </p:spTree>
    <p:extLst>
      <p:ext uri="{BB962C8B-B14F-4D97-AF65-F5344CB8AC3E}">
        <p14:creationId xmlns:p14="http://schemas.microsoft.com/office/powerpoint/2010/main" val="278926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Immagine 21">
            <a:extLst>
              <a:ext uri="{FF2B5EF4-FFF2-40B4-BE49-F238E27FC236}">
                <a16:creationId xmlns:a16="http://schemas.microsoft.com/office/drawing/2014/main" id="{A9E7F78D-393E-42EF-A317-28CDCEFFB09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CasellaDiTesto 4">
            <a:extLst>
              <a:ext uri="{FF2B5EF4-FFF2-40B4-BE49-F238E27FC236}">
                <a16:creationId xmlns:a16="http://schemas.microsoft.com/office/drawing/2014/main" id="{32CDB6EB-8318-4F5B-9AAA-97639FDBF545}"/>
              </a:ext>
            </a:extLst>
          </p:cNvPr>
          <p:cNvSpPr txBox="1"/>
          <p:nvPr/>
        </p:nvSpPr>
        <p:spPr>
          <a:xfrm>
            <a:off x="3274563" y="0"/>
            <a:ext cx="5642890" cy="584775"/>
          </a:xfrm>
          <a:prstGeom prst="rect">
            <a:avLst/>
          </a:prstGeom>
          <a:noFill/>
        </p:spPr>
        <p:txBody>
          <a:bodyPr wrap="none" rtlCol="0">
            <a:spAutoFit/>
          </a:bodyPr>
          <a:lstStyle/>
          <a:p>
            <a:pPr algn="ctr"/>
            <a:r>
              <a:rPr lang="it-IT" sz="3200" b="1" dirty="0">
                <a:solidFill>
                  <a:schemeClr val="bg1"/>
                </a:solidFill>
                <a:latin typeface="Century Gothic" panose="020B0502020202020204" pitchFamily="34" charset="0"/>
              </a:rPr>
              <a:t>REALIZZAZIONE DEL SISTEMA</a:t>
            </a:r>
          </a:p>
        </p:txBody>
      </p:sp>
      <p:sp>
        <p:nvSpPr>
          <p:cNvPr id="6" name="CasellaDiTesto 5">
            <a:extLst>
              <a:ext uri="{FF2B5EF4-FFF2-40B4-BE49-F238E27FC236}">
                <a16:creationId xmlns:a16="http://schemas.microsoft.com/office/drawing/2014/main" id="{CAC69DE8-B61A-4BB3-866E-1D483DA6C94F}"/>
              </a:ext>
            </a:extLst>
          </p:cNvPr>
          <p:cNvSpPr txBox="1"/>
          <p:nvPr/>
        </p:nvSpPr>
        <p:spPr>
          <a:xfrm>
            <a:off x="2867135" y="584775"/>
            <a:ext cx="6457730" cy="369332"/>
          </a:xfrm>
          <a:prstGeom prst="rect">
            <a:avLst/>
          </a:prstGeom>
          <a:noFill/>
        </p:spPr>
        <p:txBody>
          <a:bodyPr wrap="none" rtlCol="0">
            <a:spAutoFit/>
          </a:bodyPr>
          <a:lstStyle/>
          <a:p>
            <a:pPr algn="ctr"/>
            <a:r>
              <a:rPr lang="it-IT" dirty="0">
                <a:solidFill>
                  <a:schemeClr val="bg1"/>
                </a:solidFill>
              </a:rPr>
              <a:t>Il sistema proposto è stato realizzato attraverso l’implementazione:</a:t>
            </a:r>
          </a:p>
        </p:txBody>
      </p:sp>
      <p:pic>
        <p:nvPicPr>
          <p:cNvPr id="7" name="Immagine 6">
            <a:extLst>
              <a:ext uri="{FF2B5EF4-FFF2-40B4-BE49-F238E27FC236}">
                <a16:creationId xmlns:a16="http://schemas.microsoft.com/office/drawing/2014/main" id="{10DD82ED-FC97-408F-8B63-42AE315628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800357" y="1424457"/>
            <a:ext cx="3429000" cy="1714500"/>
          </a:xfrm>
          <a:prstGeom prst="rect">
            <a:avLst/>
          </a:prstGeom>
        </p:spPr>
      </p:pic>
      <p:pic>
        <p:nvPicPr>
          <p:cNvPr id="8" name="Picture 2">
            <a:extLst>
              <a:ext uri="{FF2B5EF4-FFF2-40B4-BE49-F238E27FC236}">
                <a16:creationId xmlns:a16="http://schemas.microsoft.com/office/drawing/2014/main" id="{D403097D-9761-4FD4-A9DF-507CAB0F6378}"/>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637" y="3506700"/>
            <a:ext cx="2123440" cy="4246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D5319F2-9C31-46A1-948F-D8C031D15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3920" y="3321280"/>
            <a:ext cx="1767840" cy="7955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peechBrain: A PyTorch Speech Toolkit">
            <a:extLst>
              <a:ext uri="{FF2B5EF4-FFF2-40B4-BE49-F238E27FC236}">
                <a16:creationId xmlns:a16="http://schemas.microsoft.com/office/drawing/2014/main" id="{C5A1CC52-3EDE-4C86-807E-9075FE5559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0246" y="1322849"/>
            <a:ext cx="1925845" cy="19258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80CC114B-11E8-45CF-87BF-A2EC391384D0}"/>
              </a:ext>
            </a:extLst>
          </p:cNvPr>
          <p:cNvSpPr txBox="1"/>
          <p:nvPr/>
        </p:nvSpPr>
        <p:spPr>
          <a:xfrm>
            <a:off x="8540523" y="3239975"/>
            <a:ext cx="2465290" cy="369332"/>
          </a:xfrm>
          <a:prstGeom prst="rect">
            <a:avLst/>
          </a:prstGeom>
          <a:noFill/>
        </p:spPr>
        <p:txBody>
          <a:bodyPr wrap="none" rtlCol="0">
            <a:spAutoFit/>
          </a:bodyPr>
          <a:lstStyle/>
          <a:p>
            <a:r>
              <a:rPr lang="it-IT"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SpeechBrain Project</a:t>
            </a:r>
          </a:p>
        </p:txBody>
      </p:sp>
    </p:spTree>
    <p:extLst>
      <p:ext uri="{BB962C8B-B14F-4D97-AF65-F5344CB8AC3E}">
        <p14:creationId xmlns:p14="http://schemas.microsoft.com/office/powerpoint/2010/main" val="1980249326"/>
      </p:ext>
    </p:extLst>
  </p:cSld>
  <p:clrMapOvr>
    <a:masterClrMapping/>
  </p:clrMapOvr>
</p:sld>
</file>

<file path=ppt/theme/theme1.xml><?xml version="1.0" encoding="utf-8"?>
<a:theme xmlns:a="http://schemas.openxmlformats.org/drawingml/2006/main" name="Tema di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DEDEDE"/>
      </a:dk1>
      <a:lt1>
        <a:sysClr val="window" lastClr="181B2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TotalTime>
  <Words>3649</Words>
  <Application>Microsoft Office PowerPoint</Application>
  <PresentationFormat>Widescreen</PresentationFormat>
  <Paragraphs>281</Paragraphs>
  <Slides>44</Slides>
  <Notes>44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44</vt:i4>
      </vt:variant>
    </vt:vector>
  </HeadingPairs>
  <TitlesOfParts>
    <vt:vector size="50" baseType="lpstr">
      <vt:lpstr>Arial</vt:lpstr>
      <vt:lpstr>Calibri</vt:lpstr>
      <vt:lpstr>Calibri Light</vt:lpstr>
      <vt:lpstr>Century Gothic</vt:lpstr>
      <vt:lpstr>Symbol</vt:lpstr>
      <vt:lpstr>Tema di Office</vt:lpstr>
      <vt:lpstr>UNIVERSITÀ DEGLI STUDI DI SALERNO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IZZO</dc:creator>
  <cp:lastModifiedBy>LUCA IZZO</cp:lastModifiedBy>
  <cp:revision>225</cp:revision>
  <dcterms:created xsi:type="dcterms:W3CDTF">2021-07-10T21:40:08Z</dcterms:created>
  <dcterms:modified xsi:type="dcterms:W3CDTF">2021-07-21T10:14:31Z</dcterms:modified>
</cp:coreProperties>
</file>